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0"/>
  </p:handoutMasterIdLst>
  <p:sldIdLst>
    <p:sldId id="288" r:id="rId2"/>
    <p:sldId id="258" r:id="rId3"/>
    <p:sldId id="296" r:id="rId4"/>
    <p:sldId id="259" r:id="rId5"/>
    <p:sldId id="261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12" r:id="rId17"/>
    <p:sldId id="314" r:id="rId18"/>
    <p:sldId id="315" r:id="rId19"/>
    <p:sldId id="323" r:id="rId20"/>
    <p:sldId id="324" r:id="rId21"/>
    <p:sldId id="316" r:id="rId22"/>
    <p:sldId id="317" r:id="rId23"/>
    <p:sldId id="319" r:id="rId24"/>
    <p:sldId id="320" r:id="rId25"/>
    <p:sldId id="321" r:id="rId26"/>
    <p:sldId id="313" r:id="rId27"/>
    <p:sldId id="309" r:id="rId28"/>
    <p:sldId id="275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311" r:id="rId37"/>
    <p:sldId id="318" r:id="rId38"/>
    <p:sldId id="294" r:id="rId39"/>
  </p:sldIdLst>
  <p:sldSz cx="12192000" cy="6858000"/>
  <p:notesSz cx="6888163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3CF"/>
    <a:srgbClr val="FFFFFF"/>
    <a:srgbClr val="EBF1E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1D137EEC-F441-4C38-943D-5E6CA54F13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2971E73-C83B-4580-A05D-E1D3D0A41A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6064657C-27A9-4F20-A4BA-00D014DF6065}" type="datetimeFigureOut">
              <a:rPr lang="cs-CZ" smtClean="0"/>
              <a:t>01.08.2018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34F8E67-718E-4DF9-B257-0EBE105861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8F03FAB-6663-466B-9294-731903653B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481737C4-D468-464D-AC14-B919339B9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347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CE9D-AFC0-4C06-B4CA-0355CE5E65EF}" type="datetimeFigureOut">
              <a:rPr lang="cs-CZ" smtClean="0"/>
              <a:t>01.08.2018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231-96F2-4305-938A-2761292CD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722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CE9D-AFC0-4C06-B4CA-0355CE5E65EF}" type="datetimeFigureOut">
              <a:rPr lang="cs-CZ" smtClean="0"/>
              <a:t>01.08.2018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231-96F2-4305-938A-2761292CD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77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CE9D-AFC0-4C06-B4CA-0355CE5E65EF}" type="datetimeFigureOut">
              <a:rPr lang="cs-CZ" smtClean="0"/>
              <a:t>01.08.2018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231-96F2-4305-938A-2761292CD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95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CE9D-AFC0-4C06-B4CA-0355CE5E65EF}" type="datetimeFigureOut">
              <a:rPr lang="cs-CZ" smtClean="0"/>
              <a:t>01.08.2018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231-96F2-4305-938A-2761292CD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157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CE9D-AFC0-4C06-B4CA-0355CE5E65EF}" type="datetimeFigureOut">
              <a:rPr lang="cs-CZ" smtClean="0"/>
              <a:t>01.08.2018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231-96F2-4305-938A-2761292CD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38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CE9D-AFC0-4C06-B4CA-0355CE5E65EF}" type="datetimeFigureOut">
              <a:rPr lang="cs-CZ" smtClean="0"/>
              <a:t>01.08.2018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231-96F2-4305-938A-2761292CD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42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CE9D-AFC0-4C06-B4CA-0355CE5E65EF}" type="datetimeFigureOut">
              <a:rPr lang="cs-CZ" smtClean="0"/>
              <a:t>01.08.2018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231-96F2-4305-938A-2761292CD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0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CE9D-AFC0-4C06-B4CA-0355CE5E65EF}" type="datetimeFigureOut">
              <a:rPr lang="cs-CZ" smtClean="0"/>
              <a:t>01.08.2018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231-96F2-4305-938A-2761292CD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79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CE9D-AFC0-4C06-B4CA-0355CE5E65EF}" type="datetimeFigureOut">
              <a:rPr lang="cs-CZ" smtClean="0"/>
              <a:t>01.08.2018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231-96F2-4305-938A-2761292CD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62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CE9D-AFC0-4C06-B4CA-0355CE5E65EF}" type="datetimeFigureOut">
              <a:rPr lang="cs-CZ" smtClean="0"/>
              <a:t>01.08.2018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231-96F2-4305-938A-2761292CD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421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CE9D-AFC0-4C06-B4CA-0355CE5E65EF}" type="datetimeFigureOut">
              <a:rPr lang="cs-CZ" smtClean="0"/>
              <a:t>01.08.2018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231-96F2-4305-938A-2761292CD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30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7CE9D-AFC0-4C06-B4CA-0355CE5E65EF}" type="datetimeFigureOut">
              <a:rPr lang="cs-CZ" smtClean="0"/>
              <a:t>01.08.2018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59231-96F2-4305-938A-2761292CD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7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ita.dotaceeu.cz/gen/krok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p.mmr.cz/cs/Vyzvy/Seznam/Vyzva-c-68-Zvysovani-kvality-a-dostupnosti-Infrast" TargetMode="External"/><Relationship Id="rId2" Type="http://schemas.openxmlformats.org/officeDocument/2006/relationships/hyperlink" Target="mailto:massvitava@unet.cz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51728" y="1715918"/>
            <a:ext cx="9144000" cy="2387600"/>
          </a:xfrm>
        </p:spPr>
        <p:txBody>
          <a:bodyPr/>
          <a:lstStyle/>
          <a:p>
            <a:r>
              <a:rPr lang="cs-CZ" dirty="0"/>
              <a:t>SEMINÁŘ PRO ŽADATELE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16235" y="4372119"/>
            <a:ext cx="9814986" cy="1655762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pt-BR" sz="3200" dirty="0">
                <a:latin typeface="+mj-lt"/>
              </a:rPr>
              <a:t> </a:t>
            </a:r>
            <a:r>
              <a:rPr lang="cs-CZ" sz="3200" b="1" dirty="0">
                <a:latin typeface="+mj-lt"/>
              </a:rPr>
              <a:t>6</a:t>
            </a:r>
            <a:r>
              <a:rPr lang="pt-BR" sz="3200" b="1" dirty="0">
                <a:latin typeface="+mj-lt"/>
              </a:rPr>
              <a:t>. Výzva „MAS SVITAVA – IROP – </a:t>
            </a:r>
            <a:r>
              <a:rPr lang="cs-CZ" sz="3200" b="1" dirty="0">
                <a:latin typeface="+mj-lt"/>
              </a:rPr>
              <a:t>Podpora vzdělávání II.</a:t>
            </a:r>
            <a:r>
              <a:rPr lang="pt-BR" sz="3200" b="1" dirty="0">
                <a:latin typeface="+mj-lt"/>
              </a:rPr>
              <a:t>“ </a:t>
            </a:r>
            <a:endParaRPr lang="cs-CZ" sz="4000" dirty="0">
              <a:latin typeface="+mj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67455"/>
            <a:ext cx="1545771" cy="67390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8" y="123431"/>
            <a:ext cx="6674005" cy="11003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842195" y="1218671"/>
            <a:ext cx="6683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/>
              <a:t>Název projektu: </a:t>
            </a:r>
            <a:r>
              <a:rPr lang="cs-CZ" sz="1400" dirty="0"/>
              <a:t>Přípravné a podpůrné činnosti, provozní a animační činnosti MAS Svitava</a:t>
            </a:r>
          </a:p>
          <a:p>
            <a:pPr algn="ctr"/>
            <a:r>
              <a:rPr lang="cs-CZ" sz="1400" b="1" dirty="0"/>
              <a:t>Registrační číslo: </a:t>
            </a:r>
            <a:r>
              <a:rPr lang="cs-CZ" sz="1400" dirty="0"/>
              <a:t>CZ.06.4.59/0.0/0.0/15_003/0001722 </a:t>
            </a:r>
          </a:p>
        </p:txBody>
      </p:sp>
    </p:spTree>
    <p:extLst>
      <p:ext uri="{BB962C8B-B14F-4D97-AF65-F5344CB8AC3E}">
        <p14:creationId xmlns:p14="http://schemas.microsoft.com/office/powerpoint/2010/main" val="1299177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Způsobilé výdaje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1800" dirty="0"/>
              <a:t>Způsobilé výdaje na hlavní a vedlejší aktivity projektu jsou uvedeny ve Specifických pravidlech v kapitole 3.2.6 Způsobilé výdaje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383630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Nezpůsobilé výdaje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1800" b="1" dirty="0"/>
              <a:t>Příklady nezpůsobilých výdajů (detailní výpis ve Specifických pravidel str. 46-49)</a:t>
            </a:r>
          </a:p>
          <a:p>
            <a:pPr algn="just"/>
            <a:r>
              <a:rPr lang="cs-CZ" sz="1800" dirty="0"/>
              <a:t>Výdaje zasahující mimo území MAS</a:t>
            </a:r>
          </a:p>
          <a:p>
            <a:pPr algn="just"/>
            <a:r>
              <a:rPr lang="cs-CZ" sz="1800" dirty="0"/>
              <a:t>Parkoviště, parkovací místa</a:t>
            </a:r>
          </a:p>
          <a:p>
            <a:pPr algn="just"/>
            <a:r>
              <a:rPr lang="cs-CZ" sz="1800" dirty="0"/>
              <a:t>Výdaje na podání žádosti o podporu a poradenství s tím spojené</a:t>
            </a:r>
          </a:p>
          <a:p>
            <a:pPr algn="just"/>
            <a:r>
              <a:rPr lang="cs-CZ" sz="1800" dirty="0"/>
              <a:t>Výdaje bez přímého vztahu k projektu</a:t>
            </a:r>
          </a:p>
          <a:p>
            <a:pPr algn="just"/>
            <a:r>
              <a:rPr lang="cs-CZ" sz="1800" dirty="0"/>
              <a:t>Výdaje na výstavbu/rekonstrukci venkovních učeben bez vazeb na klíčové kompetenci</a:t>
            </a:r>
          </a:p>
          <a:p>
            <a:pPr algn="just"/>
            <a:r>
              <a:rPr lang="cs-CZ" sz="1800" dirty="0"/>
              <a:t>Výdaje na výstavbu/rekonstrukci a vybavení stravovacích zázemí, dopravních či víceúčelových hřišť</a:t>
            </a:r>
          </a:p>
          <a:p>
            <a:pPr algn="just"/>
            <a:r>
              <a:rPr lang="cs-CZ" sz="1800" dirty="0"/>
              <a:t>Výdaje na podání žádosti o podporu a poradenství s tím spojené</a:t>
            </a:r>
          </a:p>
          <a:p>
            <a:pPr algn="just"/>
            <a:r>
              <a:rPr lang="cs-CZ" sz="1800" dirty="0"/>
              <a:t>DPH pokud má žadatel nárok na odpočet</a:t>
            </a:r>
          </a:p>
          <a:p>
            <a:pPr algn="just"/>
            <a:r>
              <a:rPr lang="cs-CZ" sz="1800" dirty="0"/>
              <a:t>Úroky z úvěrů, půjček, pojištění, pokuty</a:t>
            </a:r>
          </a:p>
          <a:p>
            <a:pPr algn="just"/>
            <a:r>
              <a:rPr lang="cs-CZ" sz="1800" dirty="0"/>
              <a:t>Výdaje na vedlejší aktivitu projektu nad 15%</a:t>
            </a:r>
          </a:p>
          <a:p>
            <a:pPr algn="just"/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2141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Indikátory 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1668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b="1" dirty="0"/>
              <a:t>Indikátory výstupu</a:t>
            </a:r>
          </a:p>
          <a:p>
            <a:pPr algn="just"/>
            <a:r>
              <a:rPr lang="cs-CZ" sz="1800" b="1" dirty="0"/>
              <a:t>5 00 01 – Kapacita podporovaných zařízení péče o děti nebo vzdělávacích zařízení</a:t>
            </a:r>
          </a:p>
          <a:p>
            <a:pPr algn="just"/>
            <a:r>
              <a:rPr lang="cs-CZ" sz="1800" b="1" dirty="0"/>
              <a:t>5 00 00 – Počet podpořených vzdělávacích zařízení</a:t>
            </a:r>
          </a:p>
          <a:p>
            <a:pPr algn="just"/>
            <a:r>
              <a:rPr lang="cs-CZ" sz="1800" dirty="0"/>
              <a:t>Žadatel stanoví dle Metodického listu indikátorů (Příloha č. 3 SP)</a:t>
            </a:r>
          </a:p>
          <a:p>
            <a:pPr algn="just">
              <a:buFontTx/>
              <a:buChar char="-"/>
            </a:pPr>
            <a:r>
              <a:rPr lang="cs-CZ" sz="1800" dirty="0"/>
              <a:t>Výchozí hodnota vždy 0</a:t>
            </a:r>
          </a:p>
          <a:p>
            <a:pPr algn="just">
              <a:buFontTx/>
              <a:buChar char="-"/>
            </a:pPr>
            <a:r>
              <a:rPr lang="cs-CZ" sz="1800" dirty="0"/>
              <a:t>Datum stanovení výchozí hodnoty (vždy datum zahájení realizace projektu)</a:t>
            </a:r>
          </a:p>
          <a:p>
            <a:pPr algn="just">
              <a:buFontTx/>
              <a:buChar char="-"/>
            </a:pPr>
            <a:r>
              <a:rPr lang="cs-CZ" sz="1800" dirty="0"/>
              <a:t>Cílová hodnota (Plánovaná maximální okamžitá kapacita podpořených uživatelů projektem, více v </a:t>
            </a:r>
            <a:r>
              <a:rPr lang="cs-CZ" sz="1800" dirty="0" err="1"/>
              <a:t>Příl</a:t>
            </a:r>
            <a:r>
              <a:rPr lang="cs-CZ" sz="1800" dirty="0"/>
              <a:t>. č. 3 SP)</a:t>
            </a:r>
          </a:p>
          <a:p>
            <a:pPr algn="just">
              <a:buFontTx/>
              <a:buChar char="-"/>
            </a:pPr>
            <a:r>
              <a:rPr lang="cs-CZ" sz="1800" dirty="0"/>
              <a:t>Datum splnění cílové hodnoty (povinnost naplnit indikátor nejpozději k datu ukončení realizace projektu)</a:t>
            </a:r>
          </a:p>
          <a:p>
            <a:pPr marL="0" indent="0" algn="just">
              <a:buNone/>
            </a:pPr>
            <a:endParaRPr lang="cs-CZ" sz="1800" dirty="0"/>
          </a:p>
          <a:p>
            <a:pPr algn="just"/>
            <a:r>
              <a:rPr lang="cs-CZ" sz="1800" dirty="0"/>
              <a:t>Výsledkové indikátory se nevykazují, je ale nutné plánované výsledky projektu stručně popsat do textového pole s názvem „Co je cílem projektu“ na záložce projektu v MS2014+. Žadatel slovně popíše konkrétní cíle projektu včetně očekávaných výsledků a změny, které má být prostřednictvím projektu dosaženo.</a:t>
            </a:r>
          </a:p>
          <a:p>
            <a:pPr algn="just"/>
            <a:r>
              <a:rPr lang="cs-CZ" sz="1800" dirty="0"/>
              <a:t>Plánovaná hodnota indikátoru je závazná, neplnění může vést ke krácení/nevyplacení dotace.</a:t>
            </a:r>
          </a:p>
          <a:p>
            <a:pPr algn="just"/>
            <a:r>
              <a:rPr lang="cs-CZ" sz="1800" dirty="0"/>
              <a:t>Vykazovat plnění indikátoru bude příjemce podpory ve Zprávách o realizaci projektu a udržení hodnoty indikátoru ve Zprávách o udržitelnosti projektu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023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Povinné přílohy 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9443"/>
            <a:ext cx="10515600" cy="527412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sz="1600" b="1" dirty="0"/>
              <a:t>Pokud je příloha nerelevantní, žadatel nahraje jako přílohu dokument s odůvodněním nedoložení.</a:t>
            </a:r>
          </a:p>
          <a:p>
            <a:pPr marL="0" indent="0" algn="just">
              <a:buNone/>
            </a:pPr>
            <a:endParaRPr lang="cs-CZ" sz="1600" b="1" dirty="0"/>
          </a:p>
          <a:p>
            <a:pPr marL="342900" indent="-342900" algn="just">
              <a:buFont typeface="+mj-lt"/>
              <a:buAutoNum type="arabicPeriod"/>
            </a:pPr>
            <a:r>
              <a:rPr lang="cs-CZ" sz="1600" dirty="0"/>
              <a:t>Plná moc – v případě převedení pravomoci na jinou osobu (vzor Příloha č. 11 OP)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sz="1600" dirty="0"/>
              <a:t>Zadávací a výběrová řízení – žadatel předkládá pouze uzavřenou smlouvu o plnění zakázky, kterou uplatňuje v projektu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sz="1600" dirty="0"/>
              <a:t>Doklady o právní subjektivitě žadatele – </a:t>
            </a:r>
            <a:r>
              <a:rPr lang="cs-CZ" sz="1600" dirty="0">
                <a:solidFill>
                  <a:srgbClr val="FF0000"/>
                </a:solidFill>
              </a:rPr>
              <a:t>obec nedokládá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sz="1600" dirty="0"/>
              <a:t>Výpis z rejstříku trestů – </a:t>
            </a:r>
            <a:r>
              <a:rPr lang="cs-CZ" sz="1600" dirty="0">
                <a:solidFill>
                  <a:srgbClr val="FF0000"/>
                </a:solidFill>
              </a:rPr>
              <a:t>příloha zrušena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b="1" dirty="0"/>
              <a:t>Studie proveditelnosti </a:t>
            </a:r>
            <a:r>
              <a:rPr lang="cs-CZ" sz="1600" dirty="0"/>
              <a:t>– zpracovaná dle osnovy v příloze č. 4B SP, usnadňuje dodání žádosti v MS2014+, neboť mnoho údajů ze studie bude využito při vyplňování elektronického formuláře žádosti.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b="1" dirty="0"/>
              <a:t>Doklad o prokázání právních vztahů k nemovitému majetku, který je předmětem projektu – </a:t>
            </a:r>
            <a:r>
              <a:rPr lang="cs-CZ" sz="1600" dirty="0"/>
              <a:t>Výpis z KN u majetku, který bude předmětem projektu (k datu podání žádostí nesmí být starší 3 měsíce), ověření vlastnických práv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b="1" dirty="0"/>
              <a:t>Územní rozhodnutí (s nabytím právní moci) nebo území souhlas nebo veřejnoprávní smlouva nahrazující územní řízení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b="1" dirty="0"/>
              <a:t>Žádost o stavební povolení nebo ohlášení, případně stavební povolení nebo souhlas  provedením ohlášeného stavebního záměru nebo veřejnoprávní smlouva nahrazující stavební povolení </a:t>
            </a:r>
            <a:r>
              <a:rPr lang="cs-CZ" sz="1600" dirty="0"/>
              <a:t>– pokud žadatel nebude mít k dispozici pravomocné povolení dokládá žádost, potvrzenou stavebním úřadem (platné povolení doložit nejpozději do vydání Rozhodnutí o poskytnutí dotace)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b="1" dirty="0"/>
              <a:t>Projektová dokumentace pro vydání stavebního povolení nebo pro ohlášení stavby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b="1" dirty="0"/>
              <a:t>Položkový rozpočet stavby </a:t>
            </a:r>
            <a:r>
              <a:rPr lang="cs-CZ" sz="1600" dirty="0"/>
              <a:t>– stanovení předpokládané ceny u </a:t>
            </a:r>
            <a:r>
              <a:rPr lang="cs-CZ" sz="1600" dirty="0" err="1"/>
              <a:t>způs</a:t>
            </a:r>
            <a:r>
              <a:rPr lang="cs-CZ" sz="1600" dirty="0"/>
              <a:t>. výdajů hlavních aktivit projektu u nezahájených zakázek, stavební rozpočet je nutné členit na stavební objekty, popř. dílčí stavební nebo funkční celky nebo tak aby bylo možné vymezit hlavní a vedlejší aktivity projektu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/>
              <a:t>Výpočet čistých jiných peněžních příjmů </a:t>
            </a:r>
            <a:r>
              <a:rPr lang="cs-CZ" sz="1600" b="1" dirty="0"/>
              <a:t>– </a:t>
            </a:r>
            <a:r>
              <a:rPr lang="cs-CZ" sz="1600" dirty="0"/>
              <a:t>žadatelé, kteří předpokládají jiné peněžní příjmy (vzor výpočtu v příloze č. 30 OP)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/>
              <a:t>Čestné prohlášení o skutečném majiteli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/>
              <a:t>Výpis z Rejstříku škol a školských zařízení (k datu podání žádostí nesmí být starší 3 měsíce)</a:t>
            </a:r>
          </a:p>
        </p:txBody>
      </p:sp>
    </p:spTree>
    <p:extLst>
      <p:ext uri="{BB962C8B-B14F-4D97-AF65-F5344CB8AC3E}">
        <p14:creationId xmlns:p14="http://schemas.microsoft.com/office/powerpoint/2010/main" val="1555776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Udržitelnost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9089"/>
          </a:xfrm>
        </p:spPr>
        <p:txBody>
          <a:bodyPr>
            <a:normAutofit fontScale="47500" lnSpcReduction="20000"/>
          </a:bodyPr>
          <a:lstStyle/>
          <a:p>
            <a:r>
              <a:rPr lang="cs-CZ" sz="3300" dirty="0"/>
              <a:t>Povinnosti definovány v Obecných pravidlech kap. 20</a:t>
            </a:r>
          </a:p>
          <a:p>
            <a:r>
              <a:rPr lang="cs-CZ" sz="3300" dirty="0"/>
              <a:t>Udržitelnost je stanovena na 5 let od provedení poslední platby příjemci ze strany ŘO </a:t>
            </a:r>
          </a:p>
          <a:p>
            <a:r>
              <a:rPr lang="cs-CZ" sz="3300" dirty="0"/>
              <a:t>V době udržitelnosti projektu </a:t>
            </a:r>
            <a:r>
              <a:rPr lang="cs-CZ" sz="3300" b="1" dirty="0"/>
              <a:t>musí být veškerý pořízený majetek evidován.</a:t>
            </a:r>
            <a:endParaRPr lang="cs-CZ" sz="3300" dirty="0"/>
          </a:p>
          <a:p>
            <a:r>
              <a:rPr lang="cs-CZ" sz="3300" dirty="0"/>
              <a:t>Doporučeno sjednat si pojištění majetku pořízeného z dotace IROP (nezpůsobilý výdaj)</a:t>
            </a:r>
          </a:p>
          <a:p>
            <a:r>
              <a:rPr lang="cs-CZ" sz="3300" b="1" dirty="0"/>
              <a:t>Musí být dodrženy cílové hodnoty indikátorů</a:t>
            </a:r>
          </a:p>
          <a:p>
            <a:pPr marL="0" indent="0">
              <a:buNone/>
            </a:pPr>
            <a:endParaRPr lang="cs-CZ" sz="3300" dirty="0"/>
          </a:p>
          <a:p>
            <a:pPr marL="0" indent="0">
              <a:buNone/>
            </a:pPr>
            <a:r>
              <a:rPr lang="cs-CZ" sz="3300" u="sng" dirty="0"/>
              <a:t>Příjemce podpory v této výzvě je také povinen: </a:t>
            </a:r>
          </a:p>
          <a:p>
            <a:r>
              <a:rPr lang="cs-CZ" sz="3300" dirty="0"/>
              <a:t>řádně uchovávat veškerou dokumentaci a účetní doklady související s realizací projektu, </a:t>
            </a:r>
          </a:p>
          <a:p>
            <a:r>
              <a:rPr lang="cs-CZ" sz="3300" dirty="0"/>
              <a:t>veškerý pořízený majetek používat k účelu, ke kterému se zavázal v žádosti o podporu, </a:t>
            </a:r>
          </a:p>
          <a:p>
            <a:r>
              <a:rPr lang="cs-CZ" sz="3300" dirty="0"/>
              <a:t>zajistit financování výdajů spojených s provozem a údržbou </a:t>
            </a:r>
          </a:p>
          <a:p>
            <a:endParaRPr lang="cs-CZ" sz="3300" dirty="0"/>
          </a:p>
          <a:p>
            <a:r>
              <a:rPr lang="pl-PL" sz="3300" b="1" dirty="0"/>
              <a:t>Informovat MAS o podstatných změnách </a:t>
            </a:r>
            <a:r>
              <a:rPr lang="pl-PL" sz="3300" dirty="0"/>
              <a:t>v projektu</a:t>
            </a:r>
          </a:p>
          <a:p>
            <a:r>
              <a:rPr lang="cs-CZ" sz="3300" dirty="0"/>
              <a:t>Každých 12 měsíců od zahájení udržitelnosti </a:t>
            </a:r>
            <a:r>
              <a:rPr lang="cs-CZ" sz="3300" b="1" dirty="0"/>
              <a:t>podávat v MS2014+ Průběžnou </a:t>
            </a:r>
            <a:r>
              <a:rPr lang="cs-CZ" sz="3300" b="1" dirty="0" err="1"/>
              <a:t>ZoU</a:t>
            </a:r>
            <a:r>
              <a:rPr lang="cs-CZ" sz="3300" b="1" dirty="0"/>
              <a:t> projektu </a:t>
            </a:r>
            <a:endParaRPr lang="cs-CZ" sz="3300" dirty="0"/>
          </a:p>
          <a:p>
            <a:r>
              <a:rPr lang="cs-CZ" sz="3300" b="1" dirty="0"/>
              <a:t>Informovat CRR </a:t>
            </a:r>
            <a:r>
              <a:rPr lang="cs-CZ" sz="3300" dirty="0"/>
              <a:t>o všech zahájených externích kontrolách, zasílat návrhy závěrečných zpráv a protokolů, zasílat CRR finální zprávy, plnit nápravná opatření z předcházejících kontrol </a:t>
            </a:r>
          </a:p>
          <a:p>
            <a:r>
              <a:rPr lang="cs-CZ" sz="3300" b="1" dirty="0"/>
              <a:t>Informovat CRR o všech změnách v projektu </a:t>
            </a:r>
            <a:endParaRPr lang="cs-CZ" sz="3300" dirty="0"/>
          </a:p>
          <a:p>
            <a:pPr algn="just"/>
            <a:endParaRPr lang="cs-CZ" b="1" dirty="0"/>
          </a:p>
          <a:p>
            <a:pPr algn="just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9459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Publicita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b="1" dirty="0"/>
              <a:t>Kapitola 13 OP</a:t>
            </a:r>
          </a:p>
          <a:p>
            <a:r>
              <a:rPr lang="pl-PL" sz="1800" b="1" dirty="0"/>
              <a:t>Po celou dobu realizace projektu</a:t>
            </a:r>
            <a:endParaRPr lang="pl-PL" sz="1800" dirty="0"/>
          </a:p>
          <a:p>
            <a:r>
              <a:rPr lang="cs-CZ" sz="1800" dirty="0"/>
              <a:t>Informuje o ní v 1. </a:t>
            </a:r>
            <a:r>
              <a:rPr lang="cs-CZ" sz="1800" dirty="0" err="1"/>
              <a:t>ZoR</a:t>
            </a:r>
            <a:endParaRPr lang="cs-CZ" sz="1800" dirty="0"/>
          </a:p>
          <a:p>
            <a:r>
              <a:rPr lang="cs-CZ" sz="1800" b="1" dirty="0"/>
              <a:t>Povinné nástroje:</a:t>
            </a:r>
            <a:endParaRPr lang="cs-CZ" sz="1800" dirty="0"/>
          </a:p>
          <a:p>
            <a:r>
              <a:rPr lang="cs-CZ" sz="1800" dirty="0"/>
              <a:t>Webové stránky příjemce (pokud má) - nemusí být </a:t>
            </a:r>
            <a:r>
              <a:rPr lang="cs-CZ" sz="1800" dirty="0" err="1"/>
              <a:t>homepage</a:t>
            </a:r>
            <a:r>
              <a:rPr lang="cs-CZ" sz="1800" dirty="0"/>
              <a:t> - popis, cíle, výsledky + loga EU a MMR</a:t>
            </a:r>
          </a:p>
          <a:p>
            <a:r>
              <a:rPr lang="cs-CZ" sz="1800" dirty="0"/>
              <a:t>Plakát o min. velikosti A3 – v místě/místech realizace projektu na viditelném místě, pokud nelze, tak sídlo příjemce </a:t>
            </a:r>
          </a:p>
          <a:p>
            <a:r>
              <a:rPr lang="cs-CZ" sz="1800" dirty="0"/>
              <a:t>Generátor: </a:t>
            </a:r>
            <a:r>
              <a:rPr lang="cs-CZ" sz="1800" dirty="0">
                <a:hlinkClick r:id="rId2"/>
              </a:rPr>
              <a:t>https://publicita.dotaceeu.cz/gen/krok1</a:t>
            </a:r>
            <a:endParaRPr lang="cs-CZ" sz="1800" dirty="0"/>
          </a:p>
          <a:p>
            <a:endParaRPr lang="cs-CZ" sz="1800" dirty="0"/>
          </a:p>
          <a:p>
            <a:pPr algn="just"/>
            <a:endParaRPr lang="cs-CZ" b="1" dirty="0"/>
          </a:p>
          <a:p>
            <a:pPr algn="just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0248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5415" y="24660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Hodnocení projektů</a:t>
            </a:r>
          </a:p>
        </p:txBody>
      </p:sp>
    </p:spTree>
    <p:extLst>
      <p:ext uri="{BB962C8B-B14F-4D97-AF65-F5344CB8AC3E}">
        <p14:creationId xmlns:p14="http://schemas.microsoft.com/office/powerpoint/2010/main" val="931036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4BEDAD-5362-405C-883A-EDFC08348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Průběh hodnocení</a:t>
            </a: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116DFE76-337F-415B-BB6B-EAA54EA65E7C}"/>
              </a:ext>
            </a:extLst>
          </p:cNvPr>
          <p:cNvSpPr/>
          <p:nvPr/>
        </p:nvSpPr>
        <p:spPr>
          <a:xfrm>
            <a:off x="838200" y="1461861"/>
            <a:ext cx="3107871" cy="8218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1. Podání žádosti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D76480E-3B81-4D37-9407-12806DCCD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9243" y="2524580"/>
            <a:ext cx="3107870" cy="8599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cs-CZ" sz="1800" dirty="0"/>
              <a:t>2. Kontrola formálních náležitostí a přijatelnosti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1E11531E-45F6-4BC8-AABE-64CC10C545DC}"/>
              </a:ext>
            </a:extLst>
          </p:cNvPr>
          <p:cNvSpPr txBox="1">
            <a:spLocks/>
          </p:cNvSpPr>
          <p:nvPr/>
        </p:nvSpPr>
        <p:spPr>
          <a:xfrm>
            <a:off x="838200" y="3584354"/>
            <a:ext cx="3107870" cy="8599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800" dirty="0">
                <a:solidFill>
                  <a:schemeClr val="bg1"/>
                </a:solidFill>
              </a:rPr>
              <a:t>3. Věcné hodnocení</a:t>
            </a:r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31FCF29D-5205-4F75-9EA7-62C413428FA5}"/>
              </a:ext>
            </a:extLst>
          </p:cNvPr>
          <p:cNvSpPr txBox="1">
            <a:spLocks/>
          </p:cNvSpPr>
          <p:nvPr/>
        </p:nvSpPr>
        <p:spPr>
          <a:xfrm>
            <a:off x="7549243" y="4752978"/>
            <a:ext cx="3107870" cy="8599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800" dirty="0">
                <a:solidFill>
                  <a:schemeClr val="bg1"/>
                </a:solidFill>
              </a:rPr>
              <a:t>4. Závěrečné ověření způsobilosti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7B668CA8-07B9-456C-99F0-2C5503AA051B}"/>
              </a:ext>
            </a:extLst>
          </p:cNvPr>
          <p:cNvSpPr txBox="1">
            <a:spLocks/>
          </p:cNvSpPr>
          <p:nvPr/>
        </p:nvSpPr>
        <p:spPr>
          <a:xfrm>
            <a:off x="838200" y="5848356"/>
            <a:ext cx="3107870" cy="8599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800" dirty="0">
                <a:solidFill>
                  <a:schemeClr val="bg1"/>
                </a:solidFill>
              </a:rPr>
              <a:t>5. Vydání právního aktu</a:t>
            </a:r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2529EAC6-140E-4538-A00F-BBE3DC889B4D}"/>
              </a:ext>
            </a:extLst>
          </p:cNvPr>
          <p:cNvSpPr/>
          <p:nvPr/>
        </p:nvSpPr>
        <p:spPr>
          <a:xfrm>
            <a:off x="1050469" y="2537961"/>
            <a:ext cx="6379030" cy="82731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Proces kontroly (Kancelář MAS), případné doplnění údajů, výsledek kontroly (vyhověl/nevyhověl)</a:t>
            </a:r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7036F121-0809-4377-9512-353C5AA5E82A}"/>
              </a:ext>
            </a:extLst>
          </p:cNvPr>
          <p:cNvSpPr/>
          <p:nvPr/>
        </p:nvSpPr>
        <p:spPr>
          <a:xfrm>
            <a:off x="1088570" y="4769307"/>
            <a:ext cx="6379030" cy="82731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Provádí Centrum pro regionální rozvoj (CRR), splnění/nesplnění kontroly</a:t>
            </a:r>
          </a:p>
        </p:txBody>
      </p:sp>
      <p:sp>
        <p:nvSpPr>
          <p:cNvPr id="16" name="Šipka: doleva 15">
            <a:extLst>
              <a:ext uri="{FF2B5EF4-FFF2-40B4-BE49-F238E27FC236}">
                <a16:creationId xmlns:a16="http://schemas.microsoft.com/office/drawing/2014/main" id="{A5C51481-D014-4E96-953F-58E6563A58CA}"/>
              </a:ext>
            </a:extLst>
          </p:cNvPr>
          <p:cNvSpPr/>
          <p:nvPr/>
        </p:nvSpPr>
        <p:spPr>
          <a:xfrm>
            <a:off x="4087583" y="1461861"/>
            <a:ext cx="6379030" cy="813934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Registrace v MS 2014+, vyplnění, doplnění příloh a podání žádosti</a:t>
            </a:r>
          </a:p>
        </p:txBody>
      </p:sp>
      <p:sp>
        <p:nvSpPr>
          <p:cNvPr id="17" name="Šipka: doleva 16">
            <a:extLst>
              <a:ext uri="{FF2B5EF4-FFF2-40B4-BE49-F238E27FC236}">
                <a16:creationId xmlns:a16="http://schemas.microsoft.com/office/drawing/2014/main" id="{C3FA77D2-B87B-4689-A7A3-EA39742994A2}"/>
              </a:ext>
            </a:extLst>
          </p:cNvPr>
          <p:cNvSpPr/>
          <p:nvPr/>
        </p:nvSpPr>
        <p:spPr>
          <a:xfrm>
            <a:off x="4087583" y="3619505"/>
            <a:ext cx="6379030" cy="813934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Proces hodnocení dle kritérií (VK MAS), poté rozhodovací orgán MAS provede konečný výběr a schválení (podpořené/nepodpořené projekty)</a:t>
            </a:r>
          </a:p>
        </p:txBody>
      </p:sp>
      <p:sp>
        <p:nvSpPr>
          <p:cNvPr id="18" name="Šipka: doleva 17">
            <a:extLst>
              <a:ext uri="{FF2B5EF4-FFF2-40B4-BE49-F238E27FC236}">
                <a16:creationId xmlns:a16="http://schemas.microsoft.com/office/drawing/2014/main" id="{8BAF17C4-2F47-48D2-A4FE-47E096FC1757}"/>
              </a:ext>
            </a:extLst>
          </p:cNvPr>
          <p:cNvSpPr/>
          <p:nvPr/>
        </p:nvSpPr>
        <p:spPr>
          <a:xfrm>
            <a:off x="4087583" y="5894393"/>
            <a:ext cx="6379030" cy="813934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V kompetenci ŘO IROP (MMR), přidělení dotace</a:t>
            </a:r>
          </a:p>
        </p:txBody>
      </p:sp>
    </p:spTree>
    <p:extLst>
      <p:ext uri="{BB962C8B-B14F-4D97-AF65-F5344CB8AC3E}">
        <p14:creationId xmlns:p14="http://schemas.microsoft.com/office/powerpoint/2010/main" val="2092171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DF157C-E6B9-4CDE-A719-A8CB20C9C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Kritéria pro hodnocení projektů – FN + 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688323-C0CD-479A-9C5A-D5FA44FD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5546"/>
          </a:xfrm>
        </p:spPr>
        <p:txBody>
          <a:bodyPr>
            <a:normAutofit/>
          </a:bodyPr>
          <a:lstStyle/>
          <a:p>
            <a:r>
              <a:rPr lang="cs-CZ" u="sng" dirty="0"/>
              <a:t>Kontrola formálních náležitostí a přijatelnosti </a:t>
            </a:r>
            <a:r>
              <a:rPr lang="cs-CZ" dirty="0"/>
              <a:t>(vždy napravitelná)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800" dirty="0"/>
              <a:t>Žádost o podporu je podaná v předepsané formě 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800" dirty="0"/>
              <a:t>Žádost o podporu je podepsána oprávněným zástupcem žadatele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800" dirty="0"/>
              <a:t>Jsou doloženy všechny povinné přílohy a obsahově splňují náležitosti požadované v dokumentaci k výzvě MAS 	</a:t>
            </a:r>
          </a:p>
          <a:p>
            <a:endParaRPr lang="cs-CZ" dirty="0"/>
          </a:p>
          <a:p>
            <a:endParaRPr lang="cs-CZ" sz="1700" dirty="0">
              <a:solidFill>
                <a:srgbClr val="FF0000"/>
              </a:solidFill>
            </a:endParaRPr>
          </a:p>
          <a:p>
            <a:endParaRPr lang="cs-CZ" sz="16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7830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DF157C-E6B9-4CDE-A719-A8CB20C9C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Kritéria pro hodnocení projektů – FN + 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688323-C0CD-479A-9C5A-D5FA44FD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5546"/>
          </a:xfrm>
        </p:spPr>
        <p:txBody>
          <a:bodyPr>
            <a:normAutofit fontScale="92500" lnSpcReduction="10000"/>
          </a:bodyPr>
          <a:lstStyle/>
          <a:p>
            <a:r>
              <a:rPr lang="cs-CZ" sz="3000" u="sng" dirty="0"/>
              <a:t>Kontrola přijatelnosti </a:t>
            </a:r>
            <a:r>
              <a:rPr lang="cs-CZ" sz="3000" dirty="0"/>
              <a:t>(červeně označená jsou nenapravitelná)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900" dirty="0">
                <a:solidFill>
                  <a:srgbClr val="FF0000"/>
                </a:solidFill>
              </a:rPr>
              <a:t>Žadatel splňuje definici oprávněného příjemce pro specifický cíl 2.4 a výzvu MAS 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900" dirty="0"/>
              <a:t>Projekt respektuje minimální a maximální hranici celkových způsobilých výdajů, pokud jsou stanoveny ve výzvě MAS 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900" dirty="0"/>
              <a:t>Projekt respektuje limity způsobilých výdajů, pokud jsou stanoveny ve výzvě MAS 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900" dirty="0"/>
              <a:t>Projekt je svým zaměřením v souladu s cíli a podporovanými aktivitami výzvy MAS 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900" dirty="0"/>
              <a:t>Projekt je svým zaměřením v souladu s výzvou MAS 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900" dirty="0">
                <a:solidFill>
                  <a:srgbClr val="FF0000"/>
                </a:solidFill>
              </a:rPr>
              <a:t>Statutární zástupce žadatele je trestně bezúhonný </a:t>
            </a:r>
            <a:r>
              <a:rPr lang="cs-CZ" sz="1900" dirty="0"/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900" dirty="0"/>
              <a:t>Projekt je realizován na území Místní akční skupiny Svitava z. s. 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900" dirty="0"/>
              <a:t>Projekt nemá negativní vliv na žádnou z horizontálních priorit IROP (udržitelný rozvoj, rovné příležitosti a zákaz diskriminace, rovnost mužů a žen) 	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900" dirty="0"/>
              <a:t>Potřebnost realizace projektu je odůvodněná 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900" dirty="0"/>
              <a:t>Výsledky projektu jsou udržitelné 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900" dirty="0">
                <a:solidFill>
                  <a:srgbClr val="FF0000"/>
                </a:solidFill>
              </a:rPr>
              <a:t>Projekt je v souladu se Strategií komunitně vedeného místního rozvoje Místní akční skupiny Svitava z. s. </a:t>
            </a:r>
            <a:r>
              <a:rPr lang="cs-CZ" sz="1900" dirty="0"/>
              <a:t>	</a:t>
            </a:r>
          </a:p>
          <a:p>
            <a:pPr marL="0" indent="0">
              <a:buNone/>
            </a:pPr>
            <a:endParaRPr lang="cs-CZ" dirty="0"/>
          </a:p>
          <a:p>
            <a:endParaRPr lang="cs-CZ" sz="1700" dirty="0">
              <a:solidFill>
                <a:srgbClr val="FF0000"/>
              </a:solidFill>
            </a:endParaRPr>
          </a:p>
          <a:p>
            <a:endParaRPr lang="cs-CZ" sz="16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1116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Program: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Představení podmínek výzvy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/>
              <a:t>Hodnocení projektů (kritéria pro hodnocení projektů)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/>
              <a:t>Základní informace o aplikaci IS KP14+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/>
              <a:t>Diskuze, dotazy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7200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DF157C-E6B9-4CDE-A719-A8CB20C9C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Kritéria pro hodnocení projektů – FN + 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688323-C0CD-479A-9C5A-D5FA44FD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5546"/>
          </a:xfrm>
        </p:spPr>
        <p:txBody>
          <a:bodyPr>
            <a:normAutofit/>
          </a:bodyPr>
          <a:lstStyle/>
          <a:p>
            <a:r>
              <a:rPr lang="cs-CZ" u="sng" dirty="0"/>
              <a:t>Kontrola přijatelnosti specifická</a:t>
            </a:r>
            <a:endParaRPr lang="cs-CZ" dirty="0"/>
          </a:p>
          <a:p>
            <a:r>
              <a:rPr lang="cs-CZ" sz="1800" dirty="0"/>
              <a:t>Žadatel má zajištěnou administrativní, finanční a provozní kapacitu k realizaci a udržitelnosti projektu 	</a:t>
            </a:r>
          </a:p>
          <a:p>
            <a:r>
              <a:rPr lang="cs-CZ" sz="1800" dirty="0"/>
              <a:t>Projekt je v souladu s Dlouhodobým záměrem vzdělávání a rozvoje vzdělávací soustavy ČR na období 2015-2020 	</a:t>
            </a:r>
          </a:p>
          <a:p>
            <a:r>
              <a:rPr lang="cs-CZ" sz="1800" dirty="0">
                <a:solidFill>
                  <a:srgbClr val="FF0000"/>
                </a:solidFill>
              </a:rPr>
              <a:t>Projekt je v souladu s akčním plánem vzdělávání </a:t>
            </a:r>
            <a:r>
              <a:rPr lang="cs-CZ" sz="1800" dirty="0"/>
              <a:t>	</a:t>
            </a:r>
          </a:p>
          <a:p>
            <a:r>
              <a:rPr lang="cs-CZ" sz="1800" dirty="0"/>
              <a:t>Projekt není zaměřen na výstavbu nové školy 	</a:t>
            </a:r>
          </a:p>
          <a:p>
            <a:r>
              <a:rPr lang="cs-CZ" sz="1800" dirty="0"/>
              <a:t>Projekt nepodporuje opatření, která vedou k diskriminaci a segregaci </a:t>
            </a:r>
            <a:r>
              <a:rPr lang="cs-CZ" sz="1800" dirty="0" err="1"/>
              <a:t>marginalizovaných</a:t>
            </a:r>
            <a:r>
              <a:rPr lang="cs-CZ" sz="1800" dirty="0"/>
              <a:t> skupin, jako jsou romské děti a žáci a další děti a žáci s potřebou podpůrných opatření (děti a žáci se zdravotním postižením, zdravotním znevýhodněním a se sociálním znevýhodněním) 	</a:t>
            </a:r>
          </a:p>
          <a:p>
            <a:r>
              <a:rPr lang="cs-CZ" sz="1800" dirty="0"/>
              <a:t>Projekt nezískal podporu z Národního fondu pro podporu MŠ a ZŠ 	</a:t>
            </a:r>
          </a:p>
          <a:p>
            <a:endParaRPr lang="cs-CZ" sz="1700" dirty="0">
              <a:solidFill>
                <a:srgbClr val="FF0000"/>
              </a:solidFill>
            </a:endParaRPr>
          </a:p>
          <a:p>
            <a:endParaRPr lang="cs-CZ" sz="16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715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DF157C-E6B9-4CDE-A719-A8CB20C9C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Kritéria pro hodnocení projektů – věcné </a:t>
            </a:r>
            <a:r>
              <a:rPr lang="cs-CZ" b="1" dirty="0" err="1">
                <a:solidFill>
                  <a:srgbClr val="7030A0"/>
                </a:solidFill>
              </a:rPr>
              <a:t>hodn</a:t>
            </a:r>
            <a:r>
              <a:rPr lang="cs-CZ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688323-C0CD-479A-9C5A-D5FA44FD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43" y="1564368"/>
            <a:ext cx="10515600" cy="4825546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sz="1700" dirty="0">
              <a:solidFill>
                <a:srgbClr val="FF0000"/>
              </a:solidFill>
            </a:endParaRPr>
          </a:p>
          <a:p>
            <a:endParaRPr lang="cs-CZ" sz="16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04BD701-7EDA-42BA-8584-505D6E03F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43" y="1278051"/>
            <a:ext cx="102870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12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3844AB-E6B8-4233-B214-057ED209F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Kritéria pro hodnocení projektů – věcné </a:t>
            </a:r>
            <a:r>
              <a:rPr lang="cs-CZ" b="1" dirty="0" err="1">
                <a:solidFill>
                  <a:srgbClr val="7030A0"/>
                </a:solidFill>
              </a:rPr>
              <a:t>hodn</a:t>
            </a:r>
            <a:r>
              <a:rPr lang="cs-CZ" b="1" dirty="0">
                <a:solidFill>
                  <a:srgbClr val="7030A0"/>
                </a:solidFill>
              </a:rPr>
              <a:t>.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3DFD069-B9F9-41B3-9845-5D7A36C1E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512" y="1825625"/>
            <a:ext cx="1009697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0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3844AB-E6B8-4233-B214-057ED209F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Závěrečné ověření způsobilosti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1100134-2272-40C7-8E24-33555DF80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Provádí Centrum pro regionální rozvoj (CRR)</a:t>
            </a:r>
          </a:p>
          <a:p>
            <a:r>
              <a:rPr lang="cs-CZ" sz="1600" dirty="0"/>
              <a:t>Ověření je provedeno do 30 PD od schválení projektů v MAS</a:t>
            </a:r>
          </a:p>
          <a:p>
            <a:r>
              <a:rPr lang="cs-CZ" sz="1600" dirty="0"/>
              <a:t>Jedná se o 9 kritérií platných pro celý IROP a 2 kritéria pro aktivitu Infrastruktura základních škol</a:t>
            </a:r>
          </a:p>
          <a:p>
            <a:r>
              <a:rPr lang="cs-CZ" sz="1600" dirty="0"/>
              <a:t>Na případné doplnění (max. 2x) má žadatel 5 PD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7837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3844AB-E6B8-4233-B214-057ED209F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Kritéria pro ZOZ projektů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1100134-2272-40C7-8E24-33555DF80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700" dirty="0"/>
              <a:t>Žádost o podporu je podána v předepsané formě.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700" dirty="0"/>
              <a:t>Jsou doloženy všechny povinné přílohy a obsahově splňují náležitosti, požadované v dokumentaci k výzvě̌̌̌̌ ŘO.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700" dirty="0"/>
              <a:t>Projekt je v souladu s pravidly veřejné podpory.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700" dirty="0"/>
              <a:t>Výdaje na hlavní aktivity projektu odpovídají tržním cenám.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700" dirty="0"/>
              <a:t>Cílové hodnoty indikátorů odpovídají cílům projektu.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700" dirty="0"/>
              <a:t>Minimálně 85 % způsobilých výdajů projektu je zaměřeno na hlavní aktivity projektu.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700" dirty="0"/>
              <a:t>V hodnocení </a:t>
            </a:r>
            <a:r>
              <a:rPr lang="cs-CZ" sz="1700" dirty="0" err="1"/>
              <a:t>eCBA</a:t>
            </a:r>
            <a:r>
              <a:rPr lang="cs-CZ" sz="1700" dirty="0"/>
              <a:t>/finanční analýze projekt dosáhne minimálně hodnoty ukazatelů stanovené ve výzvě.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700" dirty="0"/>
              <a:t>V projektu bylo ověřeno riziko dvojího financování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700" dirty="0"/>
              <a:t>Projekt zajistí fyzickou dostupnost nebo bezbariérovost vzdělávacích zařízení</a:t>
            </a:r>
          </a:p>
          <a:p>
            <a:pPr marL="342900" indent="-342900">
              <a:buFont typeface="+mj-lt"/>
              <a:buAutoNum type="arabicPeriod"/>
            </a:pPr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8178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3844AB-E6B8-4233-B214-057ED209F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Kritéria pro ZOZ projektů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1100134-2272-40C7-8E24-33555DF80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PRO AKTIVTU INFRASTRUKTURA ZÁKLADNÍCH ŠKOL: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/>
              <a:t>Projekt je zaměřen alespoň na jednu z klíčových kompetencí: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komunikace v cizích jazycích,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technických a řemeslných oborů,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přírodních věd,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 práce s digitálními technologiemi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cs-CZ" sz="1600" dirty="0"/>
              <a:t>Projekt splňuje minimální požadavky pro konektivitu školy a připojení k internetu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2546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5415" y="246606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Základní informace o aplikaci IS KP14+</a:t>
            </a:r>
          </a:p>
        </p:txBody>
      </p:sp>
    </p:spTree>
    <p:extLst>
      <p:ext uri="{BB962C8B-B14F-4D97-AF65-F5344CB8AC3E}">
        <p14:creationId xmlns:p14="http://schemas.microsoft.com/office/powerpoint/2010/main" val="436403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Založení žádosti v MS2014+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Postup pro podání </a:t>
            </a:r>
            <a:r>
              <a:rPr lang="cs-CZ" sz="1600" dirty="0" err="1"/>
              <a:t>ŽoP</a:t>
            </a:r>
            <a:r>
              <a:rPr lang="cs-CZ" sz="1600" dirty="0"/>
              <a:t> v MS2014 – Příloha č. 1 SP</a:t>
            </a:r>
          </a:p>
          <a:p>
            <a:pPr algn="just"/>
            <a:endParaRPr lang="cs-CZ" b="1" dirty="0"/>
          </a:p>
          <a:p>
            <a:pPr algn="just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6877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5909E2-8953-449A-A664-B27490E86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0BADBD6-037A-4BAC-B8FB-CD2D17AA3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29" y="1825625"/>
            <a:ext cx="9126541" cy="4351338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2A5D6C8-86A5-4A21-924D-687CCAA76693}"/>
              </a:ext>
            </a:extLst>
          </p:cNvPr>
          <p:cNvSpPr/>
          <p:nvPr/>
        </p:nvSpPr>
        <p:spPr>
          <a:xfrm>
            <a:off x="8446415" y="4001294"/>
            <a:ext cx="1951349" cy="1532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37044B2-A801-475C-82C2-856D2D0BFD1D}"/>
              </a:ext>
            </a:extLst>
          </p:cNvPr>
          <p:cNvSpPr/>
          <p:nvPr/>
        </p:nvSpPr>
        <p:spPr>
          <a:xfrm>
            <a:off x="8446415" y="3506772"/>
            <a:ext cx="1951349" cy="28280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692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A72E6-F152-4690-8E10-DDE15F34F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CF0DD28-AC5F-48D6-8424-1510F6546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01" y="1825625"/>
            <a:ext cx="8775198" cy="4351338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2AD0722-32E9-4191-AEBA-739FD48554D9}"/>
              </a:ext>
            </a:extLst>
          </p:cNvPr>
          <p:cNvSpPr/>
          <p:nvPr/>
        </p:nvSpPr>
        <p:spPr>
          <a:xfrm>
            <a:off x="1640263" y="2535810"/>
            <a:ext cx="848413" cy="2262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126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5415" y="24660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Představení podmínek výzvy</a:t>
            </a:r>
          </a:p>
        </p:txBody>
      </p:sp>
    </p:spTree>
    <p:extLst>
      <p:ext uri="{BB962C8B-B14F-4D97-AF65-F5344CB8AC3E}">
        <p14:creationId xmlns:p14="http://schemas.microsoft.com/office/powerpoint/2010/main" val="1149426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9C088B-5FA3-48F7-B2EE-49F7F5FB5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7A463BF-0601-415D-9E8E-55221751D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" r="18101" b="22869"/>
          <a:stretch/>
        </p:blipFill>
        <p:spPr>
          <a:xfrm>
            <a:off x="1492753" y="1816199"/>
            <a:ext cx="9206493" cy="4273517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AB3167E8-A02D-49BB-808C-2C943B6F2B77}"/>
              </a:ext>
            </a:extLst>
          </p:cNvPr>
          <p:cNvSpPr/>
          <p:nvPr/>
        </p:nvSpPr>
        <p:spPr>
          <a:xfrm>
            <a:off x="3855562" y="4986778"/>
            <a:ext cx="2648933" cy="2262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532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A8084F-4E47-49E7-A8AD-CD0E7F430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8" name="Zástupný symbol pro obsah 17">
            <a:extLst>
              <a:ext uri="{FF2B5EF4-FFF2-40B4-BE49-F238E27FC236}">
                <a16:creationId xmlns:a16="http://schemas.microsoft.com/office/drawing/2014/main" id="{DDFD7B2D-A4A0-4E22-B9EB-58B69CEA3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r="4720" b="43167"/>
          <a:stretch/>
        </p:blipFill>
        <p:spPr>
          <a:xfrm>
            <a:off x="1517715" y="2230976"/>
            <a:ext cx="9012025" cy="3330837"/>
          </a:xfrm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DFEF7CCD-E949-4A20-8686-019678AAD959}"/>
              </a:ext>
            </a:extLst>
          </p:cNvPr>
          <p:cNvSpPr/>
          <p:nvPr/>
        </p:nvSpPr>
        <p:spPr>
          <a:xfrm>
            <a:off x="1662260" y="4402317"/>
            <a:ext cx="8867480" cy="6033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551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61BC11-D3EB-4BD2-B400-DBEB7C8A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F6B4732-90D8-411D-9996-DB335BA08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7" b="18253"/>
          <a:stretch/>
        </p:blipFill>
        <p:spPr>
          <a:xfrm>
            <a:off x="1233122" y="1872759"/>
            <a:ext cx="9725755" cy="4311224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A2B3DD99-0142-4454-9E13-0F22B0837D70}"/>
              </a:ext>
            </a:extLst>
          </p:cNvPr>
          <p:cNvSpPr/>
          <p:nvPr/>
        </p:nvSpPr>
        <p:spPr>
          <a:xfrm flipV="1">
            <a:off x="1423449" y="4722828"/>
            <a:ext cx="1065228" cy="2450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9176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18AEF7-7E25-45C7-8EFF-D6B23C37A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0692C81-C3E0-49BC-833D-C94A5E67F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52" y="1825625"/>
            <a:ext cx="9310096" cy="4351338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B9E9A6E-18D4-42FD-9A44-6DB536F25197}"/>
              </a:ext>
            </a:extLst>
          </p:cNvPr>
          <p:cNvSpPr/>
          <p:nvPr/>
        </p:nvSpPr>
        <p:spPr>
          <a:xfrm flipV="1">
            <a:off x="9671901" y="3429000"/>
            <a:ext cx="273378" cy="313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818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DC00F5-A84E-467D-BF6A-33AF12D62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9" name="Zástupný symbol pro obsah 18">
            <a:extLst>
              <a:ext uri="{FF2B5EF4-FFF2-40B4-BE49-F238E27FC236}">
                <a16:creationId xmlns:a16="http://schemas.microsoft.com/office/drawing/2014/main" id="{FBD710A3-CE23-4E68-B9F5-DD275805B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31" r="28157" b="10023"/>
          <a:stretch/>
        </p:blipFill>
        <p:spPr>
          <a:xfrm>
            <a:off x="2590674" y="2017335"/>
            <a:ext cx="7010651" cy="3850537"/>
          </a:xfrm>
        </p:spPr>
      </p:pic>
      <p:sp>
        <p:nvSpPr>
          <p:cNvPr id="22" name="Obdélník 21">
            <a:extLst>
              <a:ext uri="{FF2B5EF4-FFF2-40B4-BE49-F238E27FC236}">
                <a16:creationId xmlns:a16="http://schemas.microsoft.com/office/drawing/2014/main" id="{A4EB3966-FA3C-4BBA-9DC9-933194BE912E}"/>
              </a:ext>
            </a:extLst>
          </p:cNvPr>
          <p:cNvSpPr/>
          <p:nvPr/>
        </p:nvSpPr>
        <p:spPr>
          <a:xfrm flipV="1">
            <a:off x="2780907" y="5267227"/>
            <a:ext cx="5533534" cy="275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096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7583-5B4A-4455-8323-B34C244E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1" name="Zástupný symbol pro obsah 20">
            <a:extLst>
              <a:ext uri="{FF2B5EF4-FFF2-40B4-BE49-F238E27FC236}">
                <a16:creationId xmlns:a16="http://schemas.microsoft.com/office/drawing/2014/main" id="{E78C5B0A-0B6C-42E4-84D8-D6A641C3F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2526"/>
            <a:ext cx="10515600" cy="4237536"/>
          </a:xfrm>
        </p:spPr>
      </p:pic>
      <p:sp>
        <p:nvSpPr>
          <p:cNvPr id="22" name="Obdélník 21">
            <a:extLst>
              <a:ext uri="{FF2B5EF4-FFF2-40B4-BE49-F238E27FC236}">
                <a16:creationId xmlns:a16="http://schemas.microsoft.com/office/drawing/2014/main" id="{32A36EDB-DE2C-46C1-824D-6C5E0AF43E3A}"/>
              </a:ext>
            </a:extLst>
          </p:cNvPr>
          <p:cNvSpPr/>
          <p:nvPr/>
        </p:nvSpPr>
        <p:spPr>
          <a:xfrm flipV="1">
            <a:off x="6447933" y="4911364"/>
            <a:ext cx="1310326" cy="2828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851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Užitečné informace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b="1" dirty="0"/>
              <a:t>Druhá výzva na </a:t>
            </a:r>
            <a:r>
              <a:rPr lang="cs-CZ" sz="1800" dirty="0"/>
              <a:t>bude v 2. polovině roku 2018 s celkovou alokací 2 000 000 Kč</a:t>
            </a:r>
          </a:p>
          <a:p>
            <a:r>
              <a:rPr lang="cs-CZ" sz="1800" b="1" dirty="0"/>
              <a:t>Nepodávat žádost v posledních hodinách </a:t>
            </a:r>
            <a:r>
              <a:rPr lang="cs-CZ" sz="1800" dirty="0"/>
              <a:t>před uzavřením výzvy</a:t>
            </a:r>
          </a:p>
          <a:p>
            <a:r>
              <a:rPr lang="cs-CZ" sz="1800" dirty="0"/>
              <a:t>Postupovat nejen </a:t>
            </a:r>
            <a:r>
              <a:rPr lang="cs-CZ" sz="1800" b="1" dirty="0"/>
              <a:t>dle Specifických pravidel</a:t>
            </a:r>
            <a:r>
              <a:rPr lang="cs-CZ" sz="1800" dirty="0"/>
              <a:t>, ale také </a:t>
            </a:r>
            <a:r>
              <a:rPr lang="cs-CZ" sz="1800" b="1" dirty="0"/>
              <a:t>Obecných pravidel IROP</a:t>
            </a:r>
            <a:endParaRPr lang="cs-CZ" sz="1800" dirty="0"/>
          </a:p>
          <a:p>
            <a:r>
              <a:rPr lang="cs-CZ" sz="1800" dirty="0"/>
              <a:t>Nutné doložit všechny </a:t>
            </a:r>
            <a:r>
              <a:rPr lang="cs-CZ" sz="1800" b="1" dirty="0"/>
              <a:t>povinné přílohy </a:t>
            </a:r>
            <a:r>
              <a:rPr lang="cs-CZ" sz="1800" dirty="0"/>
              <a:t>(u nerelevantních vložit zdůvodnění)</a:t>
            </a:r>
          </a:p>
          <a:p>
            <a:r>
              <a:rPr lang="cs-CZ" sz="1800" dirty="0"/>
              <a:t>Předložit projekt do </a:t>
            </a:r>
            <a:r>
              <a:rPr lang="cs-CZ" sz="1800" b="1" dirty="0"/>
              <a:t>správné výzvy MAS a </a:t>
            </a:r>
            <a:r>
              <a:rPr lang="cs-CZ" sz="1800" b="1" dirty="0" err="1"/>
              <a:t>podvýzvy</a:t>
            </a:r>
            <a:r>
              <a:rPr lang="cs-CZ" sz="1800" b="1" dirty="0"/>
              <a:t> MAS</a:t>
            </a:r>
            <a:endParaRPr lang="cs-CZ" sz="1800" dirty="0"/>
          </a:p>
          <a:p>
            <a:r>
              <a:rPr lang="cs-CZ" sz="1800" dirty="0"/>
              <a:t>Nutnost </a:t>
            </a:r>
            <a:r>
              <a:rPr lang="cs-CZ" sz="1800" b="1" dirty="0"/>
              <a:t>souladu údajů </a:t>
            </a:r>
            <a:r>
              <a:rPr lang="cs-CZ" sz="1800" dirty="0"/>
              <a:t>vyplněných v žádosti v IS KP14+ a v přiložených přílohách žádosti</a:t>
            </a:r>
          </a:p>
          <a:p>
            <a:r>
              <a:rPr lang="cs-CZ" sz="1800" dirty="0"/>
              <a:t>Jednoznačně </a:t>
            </a:r>
            <a:r>
              <a:rPr lang="cs-CZ" sz="1800" b="1" dirty="0"/>
              <a:t>vymezovat výdaje </a:t>
            </a:r>
            <a:r>
              <a:rPr lang="cs-CZ" sz="1800" dirty="0"/>
              <a:t>na hlavní a vedlejší aktivity</a:t>
            </a:r>
          </a:p>
          <a:p>
            <a:r>
              <a:rPr lang="cs-CZ" sz="1800" b="1" dirty="0"/>
              <a:t>Výstupy projektu </a:t>
            </a:r>
            <a:r>
              <a:rPr lang="cs-CZ" sz="1800" dirty="0"/>
              <a:t>musí být zachovány min. po dobu udržitelnosti (5 let)</a:t>
            </a:r>
          </a:p>
          <a:p>
            <a:pPr algn="just"/>
            <a:endParaRPr lang="cs-CZ" b="1" dirty="0"/>
          </a:p>
          <a:p>
            <a:pPr algn="just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9245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Kontakty/odkazy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1600" b="1" dirty="0"/>
              <a:t>Kontakt na pracovníky MAS:</a:t>
            </a:r>
          </a:p>
          <a:p>
            <a:pPr algn="just"/>
            <a:r>
              <a:rPr lang="cs-CZ" sz="1600" dirty="0"/>
              <a:t>Petr Škoda, </a:t>
            </a:r>
            <a:r>
              <a:rPr lang="cs-CZ" sz="1600" dirty="0" err="1"/>
              <a:t>DiS</a:t>
            </a:r>
            <a:r>
              <a:rPr lang="cs-CZ" sz="1600" dirty="0"/>
              <a:t>. – tel. 725 925 454</a:t>
            </a:r>
          </a:p>
          <a:p>
            <a:pPr algn="just"/>
            <a:r>
              <a:rPr lang="cs-CZ" sz="1600" dirty="0"/>
              <a:t>Mgr. Veronika </a:t>
            </a:r>
            <a:r>
              <a:rPr lang="cs-CZ" sz="1600" dirty="0" err="1"/>
              <a:t>Koštálová</a:t>
            </a:r>
            <a:r>
              <a:rPr lang="cs-CZ" sz="1600" dirty="0"/>
              <a:t> – tel. 602 554 458</a:t>
            </a:r>
          </a:p>
          <a:p>
            <a:pPr algn="just"/>
            <a:r>
              <a:rPr lang="cs-CZ" sz="1600" dirty="0"/>
              <a:t>E-mail: </a:t>
            </a:r>
            <a:r>
              <a:rPr lang="cs-CZ" sz="1600" dirty="0">
                <a:hlinkClick r:id="rId2"/>
              </a:rPr>
              <a:t>massvitava@unet.cz</a:t>
            </a:r>
            <a:endParaRPr lang="cs-CZ" sz="1600" dirty="0"/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Odkaz na vyhlášenou výzvu na webu MAS</a:t>
            </a:r>
            <a:r>
              <a:rPr lang="cs-CZ" sz="1600"/>
              <a:t>: </a:t>
            </a:r>
            <a:r>
              <a:rPr lang="cs-CZ" sz="1600">
                <a:hlinkClick r:id="rId3"/>
              </a:rPr>
              <a:t>http://www.irop.mmr.cz/cs/Vyzvy/Seznam/Vyzva-c-68-Zvysovani-kvality-a-dostupnosti-Infrast</a:t>
            </a:r>
            <a:r>
              <a:rPr lang="cs-CZ" sz="1600"/>
              <a:t> </a:t>
            </a:r>
          </a:p>
          <a:p>
            <a:pPr algn="just"/>
            <a:r>
              <a:rPr lang="cs-CZ" sz="1600"/>
              <a:t>Odkaz </a:t>
            </a:r>
            <a:r>
              <a:rPr lang="cs-CZ" sz="1600" dirty="0"/>
              <a:t>na Obecná a Specifická pravidla: </a:t>
            </a:r>
            <a:r>
              <a:rPr lang="cs-CZ" sz="1600" dirty="0">
                <a:hlinkClick r:id="rId3"/>
              </a:rPr>
              <a:t>http://www.irop.mmr.cz/cs/Vyzvy/Seznam/Vyzva-c-68-Zvysovani-kvality-a-dostupnosti-Infrast</a:t>
            </a:r>
            <a:r>
              <a:rPr lang="cs-CZ" sz="1600" dirty="0"/>
              <a:t> </a:t>
            </a:r>
          </a:p>
          <a:p>
            <a:pPr marL="0" indent="0" algn="just">
              <a:buNone/>
            </a:pPr>
            <a:endParaRPr lang="cs-CZ" b="1" dirty="0"/>
          </a:p>
          <a:p>
            <a:pPr algn="just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189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B050"/>
                </a:solidFill>
              </a:rPr>
              <a:t>Diskuze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9" b="16150"/>
          <a:stretch/>
        </p:blipFill>
        <p:spPr>
          <a:xfrm>
            <a:off x="2334519" y="1825625"/>
            <a:ext cx="7522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83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Základní údaje o výzvě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Číslo a druh výzvy: 187/06_16_075/CLLD_16_01_049, kolová</a:t>
            </a:r>
          </a:p>
          <a:p>
            <a:pPr algn="just"/>
            <a:r>
              <a:rPr lang="cs-CZ" sz="1800" b="1" dirty="0"/>
              <a:t>Datum a čas vyhlášení výzvy:</a:t>
            </a:r>
            <a:r>
              <a:rPr lang="pl-PL" sz="1800" b="1" dirty="0"/>
              <a:t> </a:t>
            </a:r>
            <a:r>
              <a:rPr lang="cs-CZ" sz="1800" dirty="0"/>
              <a:t>17. 7. 2018, 12:00 hod.</a:t>
            </a:r>
          </a:p>
          <a:p>
            <a:pPr algn="just"/>
            <a:r>
              <a:rPr lang="cs-CZ" sz="1800" b="1" dirty="0"/>
              <a:t>Podání žádostí prostřednictvím IS KP14+ </a:t>
            </a:r>
          </a:p>
          <a:p>
            <a:pPr algn="just"/>
            <a:r>
              <a:rPr lang="cs-CZ" sz="1800" b="1" dirty="0"/>
              <a:t>Časová způsobilost: </a:t>
            </a:r>
            <a:r>
              <a:rPr lang="cs-CZ" sz="1800" dirty="0"/>
              <a:t>1. 1. 2014 – 30. 6. 2023</a:t>
            </a:r>
          </a:p>
          <a:p>
            <a:pPr algn="just"/>
            <a:r>
              <a:rPr lang="cs-CZ" sz="1800" b="1" dirty="0"/>
              <a:t>Územní vymezení: </a:t>
            </a:r>
            <a:r>
              <a:rPr lang="cs-CZ" sz="1800" dirty="0"/>
              <a:t>území MAS Svitava</a:t>
            </a:r>
          </a:p>
          <a:p>
            <a:r>
              <a:rPr lang="cs-CZ" sz="1800" b="1" dirty="0"/>
              <a:t>Alokace výzvy (CZV): </a:t>
            </a:r>
            <a:r>
              <a:rPr lang="cs-CZ" sz="1800" dirty="0"/>
              <a:t>4 649 474,000 Kč</a:t>
            </a:r>
            <a:r>
              <a:rPr lang="cs-CZ" sz="2400" dirty="0"/>
              <a:t>	</a:t>
            </a:r>
          </a:p>
          <a:p>
            <a:pPr algn="just"/>
            <a:r>
              <a:rPr lang="cs-CZ" sz="1800" b="1" dirty="0"/>
              <a:t>Forma podpory: </a:t>
            </a:r>
            <a:r>
              <a:rPr lang="cs-CZ" sz="1800" dirty="0"/>
              <a:t>ex-post financování (možnost etapizovat)</a:t>
            </a:r>
          </a:p>
          <a:p>
            <a:pPr algn="just"/>
            <a:r>
              <a:rPr lang="cs-CZ" sz="1800" b="1" dirty="0"/>
              <a:t>Dělení způsobilých výdajů: </a:t>
            </a:r>
            <a:r>
              <a:rPr lang="cs-CZ" sz="1800" dirty="0"/>
              <a:t>min. 85 % hlavní aktivity, max. 15% vedlejší aktivity</a:t>
            </a:r>
          </a:p>
          <a:p>
            <a:pPr algn="just"/>
            <a:r>
              <a:rPr lang="cs-CZ" sz="1800" b="1" dirty="0"/>
              <a:t>Míra podpory: </a:t>
            </a:r>
            <a:r>
              <a:rPr lang="cs-CZ" sz="1800" dirty="0"/>
              <a:t>95% z CZV (5% spoluúčast příjemce)</a:t>
            </a:r>
          </a:p>
          <a:p>
            <a:pPr algn="just"/>
            <a:r>
              <a:rPr lang="cs-CZ" sz="1800" b="1" dirty="0"/>
              <a:t>Udržitelnost projektu: </a:t>
            </a:r>
            <a:r>
              <a:rPr lang="cs-CZ" sz="1800" dirty="0"/>
              <a:t>5 let od proplacení poslední platby</a:t>
            </a:r>
          </a:p>
          <a:p>
            <a:pPr marL="0" indent="0" algn="just">
              <a:buNone/>
            </a:pPr>
            <a:endParaRPr lang="cs-CZ" b="1" dirty="0"/>
          </a:p>
          <a:p>
            <a:pPr algn="just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9060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54186" cy="1325563"/>
          </a:xfrm>
        </p:spPr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Území MAS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" t="1676" r="8811" b="837"/>
          <a:stretch/>
        </p:blipFill>
        <p:spPr>
          <a:xfrm>
            <a:off x="6179236" y="228202"/>
            <a:ext cx="3980986" cy="6490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550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Dokumentace k výzvě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1800" dirty="0"/>
              <a:t>Výzva č. 6/2018 IROP - Podpora vzdělávání II. (text výzvy)</a:t>
            </a:r>
          </a:p>
          <a:p>
            <a:pPr marL="0" indent="0" algn="just">
              <a:buNone/>
            </a:pPr>
            <a:endParaRPr lang="cs-CZ" sz="1800" dirty="0"/>
          </a:p>
          <a:p>
            <a:r>
              <a:rPr lang="cs-CZ" sz="1800" dirty="0"/>
              <a:t>Interní postupy MAS Svitava (platné k 24. 4. 2018)</a:t>
            </a:r>
          </a:p>
          <a:p>
            <a:r>
              <a:rPr lang="cs-CZ" sz="1800" dirty="0"/>
              <a:t>Kritéria pro hodnocení projektů realizovaných prostřednictvím CLLD - Podpora vzdělávání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Obecná a Specifická pravidla IROP - výzva č. 68</a:t>
            </a:r>
          </a:p>
          <a:p>
            <a:r>
              <a:rPr lang="cs-CZ" sz="1800" dirty="0"/>
              <a:t>Postup pro podání Žádosti o podporu v MS2014+ (platné k 3.5.2018)</a:t>
            </a:r>
          </a:p>
          <a:p>
            <a:r>
              <a:rPr lang="cs-CZ" sz="1800" dirty="0"/>
              <a:t>Postup založení žádosti do výzvy MAS</a:t>
            </a:r>
          </a:p>
          <a:p>
            <a:pPr algn="just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9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Termíny vyhlášené výzvy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1800" b="1" dirty="0"/>
              <a:t>Vyhlášení výzvy: </a:t>
            </a:r>
            <a:r>
              <a:rPr lang="cs-CZ" sz="1800" dirty="0"/>
              <a:t>17. 7. 2018, 12:00 hod.</a:t>
            </a:r>
          </a:p>
          <a:p>
            <a:pPr algn="just"/>
            <a:r>
              <a:rPr lang="cs-CZ" sz="1800" b="1" dirty="0"/>
              <a:t>Zpřístupnění výzvy v IS KP14+: </a:t>
            </a:r>
            <a:r>
              <a:rPr lang="cs-CZ" sz="1800" dirty="0"/>
              <a:t>17. 7. 2018, 12:00 hod.</a:t>
            </a:r>
          </a:p>
          <a:p>
            <a:pPr algn="just"/>
            <a:r>
              <a:rPr lang="cs-CZ" sz="1800" b="1" dirty="0"/>
              <a:t>Ukončení příjmu žádostí</a:t>
            </a:r>
            <a:r>
              <a:rPr lang="cs-CZ" sz="1800" dirty="0"/>
              <a:t>: 28. 9. 2018, 12:00 hod.</a:t>
            </a:r>
          </a:p>
          <a:p>
            <a:pPr algn="just"/>
            <a:r>
              <a:rPr lang="cs-CZ" sz="1800" b="1" dirty="0"/>
              <a:t>Datum zahájení realizace: </a:t>
            </a:r>
            <a:r>
              <a:rPr lang="cs-CZ" sz="1800" dirty="0"/>
              <a:t>nejdříve od 1. 1. 2014</a:t>
            </a:r>
          </a:p>
          <a:p>
            <a:pPr algn="just"/>
            <a:r>
              <a:rPr lang="cs-CZ" sz="1800" b="1" dirty="0"/>
              <a:t>Datum ukončení realizace: </a:t>
            </a:r>
            <a:r>
              <a:rPr lang="cs-CZ" sz="1800" dirty="0"/>
              <a:t>do 30. 6. 2023 (realizace projektu nesmí být ukončena před podáním žádosti o podporu v MS2014+)</a:t>
            </a:r>
          </a:p>
          <a:p>
            <a:pPr algn="just"/>
            <a:r>
              <a:rPr lang="cs-CZ" sz="1800" b="1" dirty="0"/>
              <a:t>Etapy projektu: </a:t>
            </a:r>
            <a:r>
              <a:rPr lang="cs-CZ" sz="1800" dirty="0"/>
              <a:t>délka etapy min. 3 měsíce</a:t>
            </a:r>
          </a:p>
          <a:p>
            <a:pPr algn="just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0803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Popis výzvy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461155"/>
            <a:ext cx="10515600" cy="4939645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cs-CZ" sz="7200" b="1" dirty="0"/>
              <a:t>Oprávnění žadatelé: </a:t>
            </a:r>
            <a:r>
              <a:rPr lang="cs-CZ" sz="7200" dirty="0"/>
              <a:t>obce, organizace zřizované nebo zakládané obcemi, nestátní neziskové organizace, církve, církevní organizace, organizační složky státu, příspěvkové organizace organizačních složek státu, organizace zřizované nebo zakládané kraji, školy a školská zařízení v oblasti základního vzdělávání, další subjekty podílející se na realizaci vzdělávacích aktivit	</a:t>
            </a:r>
          </a:p>
          <a:p>
            <a:pPr algn="just"/>
            <a:endParaRPr lang="cs-CZ" sz="7200" b="1" dirty="0"/>
          </a:p>
          <a:p>
            <a:pPr algn="just"/>
            <a:r>
              <a:rPr lang="cs-CZ" sz="7200" b="1" dirty="0"/>
              <a:t>Cílová skupina: </a:t>
            </a:r>
            <a:r>
              <a:rPr lang="cs-CZ" sz="7200" dirty="0"/>
              <a:t>osoby sociálně vyloučené, osoby ohrožené sociálním vyloučením, osoby se speciálními vzdělávacími potřebami, pedagogičtí pracovníci, pracovníci a dobrovolní pracovníci organizací působících v oblasti vzdělávání nebo asistenčních služeb, žáci (studenti) 	 	</a:t>
            </a:r>
          </a:p>
          <a:p>
            <a:pPr marL="0" indent="0" algn="just">
              <a:buNone/>
            </a:pPr>
            <a:endParaRPr lang="cs-CZ" sz="7200" dirty="0"/>
          </a:p>
          <a:p>
            <a:pPr algn="just"/>
            <a:r>
              <a:rPr lang="cs-CZ" sz="7200" b="1" dirty="0"/>
              <a:t>Limity CZV na 1 projekt: </a:t>
            </a:r>
            <a:r>
              <a:rPr lang="cs-CZ" sz="7200" dirty="0"/>
              <a:t>min. </a:t>
            </a:r>
            <a:r>
              <a:rPr lang="cs-CZ" sz="7200" b="1" dirty="0"/>
              <a:t>400 000 Kč</a:t>
            </a:r>
            <a:r>
              <a:rPr lang="cs-CZ" sz="7200" dirty="0"/>
              <a:t>, max. </a:t>
            </a:r>
            <a:r>
              <a:rPr lang="cs-CZ" sz="7200" b="1" dirty="0"/>
              <a:t>3 000 000 Kč</a:t>
            </a:r>
          </a:p>
          <a:p>
            <a:pPr algn="just"/>
            <a:endParaRPr lang="cs-CZ" sz="7200" b="1" dirty="0"/>
          </a:p>
          <a:p>
            <a:r>
              <a:rPr lang="cs-CZ" sz="7200" b="1" dirty="0"/>
              <a:t>Příjmy projektu: </a:t>
            </a:r>
            <a:r>
              <a:rPr lang="cs-CZ" sz="7200" dirty="0"/>
              <a:t>Projekty mohou vytvářet příjmy podle čl. 61 Obecného nařízení i příjmy mimo čl. Obecného nařízení (tzv. jiné peněžní příjmy). Příjemci mohou inkasovat platby za služby díky realizaci projektu.	</a:t>
            </a:r>
          </a:p>
          <a:p>
            <a:endParaRPr lang="cs-CZ" sz="7200" dirty="0"/>
          </a:p>
          <a:p>
            <a:r>
              <a:rPr lang="cs-CZ" sz="7200" b="1" dirty="0"/>
              <a:t>Veřejná podpora:  </a:t>
            </a:r>
            <a:r>
              <a:rPr lang="cs-CZ" sz="7200" dirty="0"/>
              <a:t>Podporovány budou projekty, které nezakládají veřejnou podporu (viz čl. 107 odst. 1Smlouvy o fungování EU).	</a:t>
            </a:r>
          </a:p>
          <a:p>
            <a:endParaRPr lang="cs-CZ" sz="7200" dirty="0"/>
          </a:p>
          <a:p>
            <a:pPr algn="just"/>
            <a:r>
              <a:rPr lang="cs-CZ" sz="7200" b="1" dirty="0"/>
              <a:t>Analýza CBA: </a:t>
            </a:r>
            <a:r>
              <a:rPr lang="cs-CZ" sz="7200" dirty="0"/>
              <a:t>pouze u projektů s CZV nad 5 mil., v modulu CBA v MS2014+ zpracovává finanční analýzu.</a:t>
            </a:r>
          </a:p>
          <a:p>
            <a:pPr algn="just"/>
            <a:endParaRPr lang="cs-CZ" b="1" dirty="0">
              <a:solidFill>
                <a:srgbClr val="FF0000"/>
              </a:solidFill>
            </a:endParaRPr>
          </a:p>
          <a:p>
            <a:pPr algn="just"/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8491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Podporované aktivity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5771"/>
            <a:ext cx="10515600" cy="5143500"/>
          </a:xfrm>
        </p:spPr>
        <p:txBody>
          <a:bodyPr>
            <a:normAutofit/>
          </a:bodyPr>
          <a:lstStyle/>
          <a:p>
            <a:pPr algn="just"/>
            <a:r>
              <a:rPr lang="cs-CZ" sz="1800" b="1" dirty="0"/>
              <a:t>Hlavní aktivity (min. 85% CZV)</a:t>
            </a:r>
          </a:p>
          <a:p>
            <a:r>
              <a:rPr lang="cs-CZ" sz="1800" dirty="0"/>
              <a:t>Stavby, stavební úpravy a pořízení vybavení odborných učeben za účelem zvýšení kvality vzdělávání ve vazbě na budoucí uplatnění na trhu práce v klíčových kompetencích (komunikace v cizích jazycích, práce s digitálními technologiemi, přírodní vědy, technické a řemeslné obory). </a:t>
            </a:r>
          </a:p>
          <a:p>
            <a:r>
              <a:rPr lang="cs-CZ" sz="1800" dirty="0"/>
              <a:t>Rekonstrukce a stavební úpravy stávající infrastruktury ve vazbě na budování bezbariérovosti škol.</a:t>
            </a:r>
            <a:r>
              <a:rPr lang="cs-CZ" dirty="0"/>
              <a:t>	</a:t>
            </a:r>
          </a:p>
          <a:p>
            <a:pPr marL="0" indent="0" algn="just">
              <a:buNone/>
            </a:pPr>
            <a:endParaRPr lang="cs-CZ" sz="1800" b="1" dirty="0"/>
          </a:p>
          <a:p>
            <a:pPr algn="just"/>
            <a:r>
              <a:rPr lang="cs-CZ" sz="1800" b="1" dirty="0"/>
              <a:t>Vedlejší aktivity (max. 15% CZV)</a:t>
            </a:r>
          </a:p>
          <a:p>
            <a:pPr algn="just"/>
            <a:r>
              <a:rPr lang="cs-CZ" sz="1600" dirty="0"/>
              <a:t>Demolice související s projektem, úpravy zeleně a venkovního prostranství, projektová dokumentace, příprava realizace zadávacích a výběrových řízení, studie proveditelnosti, povinná publicita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54705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1782</Words>
  <Application>Microsoft Office PowerPoint</Application>
  <PresentationFormat>Širokoúhlá obrazovka</PresentationFormat>
  <Paragraphs>228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Motiv Office</vt:lpstr>
      <vt:lpstr>SEMINÁŘ PRO ŽADATELE</vt:lpstr>
      <vt:lpstr>Program:</vt:lpstr>
      <vt:lpstr>1. Představení podmínek výzvy</vt:lpstr>
      <vt:lpstr>Základní údaje o výzvě</vt:lpstr>
      <vt:lpstr>Území MAS</vt:lpstr>
      <vt:lpstr>Dokumentace k výzvě</vt:lpstr>
      <vt:lpstr>Termíny vyhlášené výzvy</vt:lpstr>
      <vt:lpstr>Popis výzvy</vt:lpstr>
      <vt:lpstr>Podporované aktivity</vt:lpstr>
      <vt:lpstr>Způsobilé výdaje</vt:lpstr>
      <vt:lpstr>Nezpůsobilé výdaje</vt:lpstr>
      <vt:lpstr>Indikátory </vt:lpstr>
      <vt:lpstr>Povinné přílohy </vt:lpstr>
      <vt:lpstr>Udržitelnost</vt:lpstr>
      <vt:lpstr>Publicita</vt:lpstr>
      <vt:lpstr>2. Hodnocení projektů</vt:lpstr>
      <vt:lpstr>Průběh hodnocení</vt:lpstr>
      <vt:lpstr>Kritéria pro hodnocení projektů – FN + P</vt:lpstr>
      <vt:lpstr>Kritéria pro hodnocení projektů – FN + P</vt:lpstr>
      <vt:lpstr>Kritéria pro hodnocení projektů – FN + P</vt:lpstr>
      <vt:lpstr>Kritéria pro hodnocení projektů – věcné hodn.</vt:lpstr>
      <vt:lpstr>Kritéria pro hodnocení projektů – věcné hodn.</vt:lpstr>
      <vt:lpstr>Závěrečné ověření způsobilosti</vt:lpstr>
      <vt:lpstr>Kritéria pro ZOZ projektů</vt:lpstr>
      <vt:lpstr>Kritéria pro ZOZ projektů</vt:lpstr>
      <vt:lpstr>3. Základní informace o aplikaci IS KP14+</vt:lpstr>
      <vt:lpstr>Založení žádosti v MS2014+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Užitečné informace</vt:lpstr>
      <vt:lpstr>Kontakty/odkazy</vt:lpstr>
      <vt:lpstr>Diskuze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Škoda</dc:creator>
  <cp:lastModifiedBy>Petr Škoda</cp:lastModifiedBy>
  <cp:revision>190</cp:revision>
  <cp:lastPrinted>2017-06-21T06:27:49Z</cp:lastPrinted>
  <dcterms:created xsi:type="dcterms:W3CDTF">2017-03-27T12:47:47Z</dcterms:created>
  <dcterms:modified xsi:type="dcterms:W3CDTF">2018-08-01T11:44:01Z</dcterms:modified>
</cp:coreProperties>
</file>