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9"/>
  </p:handoutMasterIdLst>
  <p:sldIdLst>
    <p:sldId id="288" r:id="rId2"/>
    <p:sldId id="258" r:id="rId3"/>
    <p:sldId id="296" r:id="rId4"/>
    <p:sldId id="259" r:id="rId5"/>
    <p:sldId id="261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12" r:id="rId17"/>
    <p:sldId id="314" r:id="rId18"/>
    <p:sldId id="315" r:id="rId19"/>
    <p:sldId id="321" r:id="rId20"/>
    <p:sldId id="322" r:id="rId21"/>
    <p:sldId id="316" r:id="rId22"/>
    <p:sldId id="317" r:id="rId23"/>
    <p:sldId id="319" r:id="rId24"/>
    <p:sldId id="320" r:id="rId25"/>
    <p:sldId id="313" r:id="rId26"/>
    <p:sldId id="309" r:id="rId27"/>
    <p:sldId id="275" r:id="rId28"/>
    <p:sldId id="268" r:id="rId29"/>
    <p:sldId id="269" r:id="rId30"/>
    <p:sldId id="270" r:id="rId31"/>
    <p:sldId id="271" r:id="rId32"/>
    <p:sldId id="272" r:id="rId33"/>
    <p:sldId id="273" r:id="rId34"/>
    <p:sldId id="274" r:id="rId35"/>
    <p:sldId id="311" r:id="rId36"/>
    <p:sldId id="318" r:id="rId37"/>
    <p:sldId id="294" r:id="rId38"/>
  </p:sldIdLst>
  <p:sldSz cx="12192000" cy="6858000"/>
  <p:notesSz cx="6888163" cy="100187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E3CF"/>
    <a:srgbClr val="FFFFFF"/>
    <a:srgbClr val="EBF1E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1D137EEC-F441-4C38-943D-5E6CA54F13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2971E73-C83B-4580-A05D-E1D3D0A41A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6064657C-27A9-4F20-A4BA-00D014DF6065}" type="datetimeFigureOut">
              <a:rPr lang="cs-CZ" smtClean="0"/>
              <a:t>08.09.2023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34F8E67-718E-4DF9-B257-0EBE105861F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8F03FAB-6663-466B-9294-731903653B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481737C4-D468-464D-AC14-B919339B91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9347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7CE9D-AFC0-4C06-B4CA-0355CE5E65EF}" type="datetimeFigureOut">
              <a:rPr lang="cs-CZ" smtClean="0"/>
              <a:t>08.09.2023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59231-96F2-4305-938A-2761292CD9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3722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7CE9D-AFC0-4C06-B4CA-0355CE5E65EF}" type="datetimeFigureOut">
              <a:rPr lang="cs-CZ" smtClean="0"/>
              <a:t>08.09.2023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59231-96F2-4305-938A-2761292CD9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3773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7CE9D-AFC0-4C06-B4CA-0355CE5E65EF}" type="datetimeFigureOut">
              <a:rPr lang="cs-CZ" smtClean="0"/>
              <a:t>08.09.2023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59231-96F2-4305-938A-2761292CD9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6955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7CE9D-AFC0-4C06-B4CA-0355CE5E65EF}" type="datetimeFigureOut">
              <a:rPr lang="cs-CZ" smtClean="0"/>
              <a:t>08.09.2023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59231-96F2-4305-938A-2761292CD9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1579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7CE9D-AFC0-4C06-B4CA-0355CE5E65EF}" type="datetimeFigureOut">
              <a:rPr lang="cs-CZ" smtClean="0"/>
              <a:t>08.09.2023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59231-96F2-4305-938A-2761292CD9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9380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7CE9D-AFC0-4C06-B4CA-0355CE5E65EF}" type="datetimeFigureOut">
              <a:rPr lang="cs-CZ" smtClean="0"/>
              <a:t>08.09.2023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59231-96F2-4305-938A-2761292CD9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3428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7CE9D-AFC0-4C06-B4CA-0355CE5E65EF}" type="datetimeFigureOut">
              <a:rPr lang="cs-CZ" smtClean="0"/>
              <a:t>08.09.2023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59231-96F2-4305-938A-2761292CD9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409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7CE9D-AFC0-4C06-B4CA-0355CE5E65EF}" type="datetimeFigureOut">
              <a:rPr lang="cs-CZ" smtClean="0"/>
              <a:t>08.09.2023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59231-96F2-4305-938A-2761292CD9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9790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7CE9D-AFC0-4C06-B4CA-0355CE5E65EF}" type="datetimeFigureOut">
              <a:rPr lang="cs-CZ" smtClean="0"/>
              <a:t>08.09.2023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59231-96F2-4305-938A-2761292CD9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4623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7CE9D-AFC0-4C06-B4CA-0355CE5E65EF}" type="datetimeFigureOut">
              <a:rPr lang="cs-CZ" smtClean="0"/>
              <a:t>08.09.2023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59231-96F2-4305-938A-2761292CD9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4215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7CE9D-AFC0-4C06-B4CA-0355CE5E65EF}" type="datetimeFigureOut">
              <a:rPr lang="cs-CZ" smtClean="0"/>
              <a:t>08.09.2023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59231-96F2-4305-938A-2761292CD9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5303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7CE9D-AFC0-4C06-B4CA-0355CE5E65EF}" type="datetimeFigureOut">
              <a:rPr lang="cs-CZ" smtClean="0"/>
              <a:t>08.09.2023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59231-96F2-4305-938A-2761292CD9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270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publicita.dotaceeu.cz/gen/krok1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massvitava.cz/vyhlasena-vyzva-irop-12018--bezpecna-doprava-ii" TargetMode="External"/><Relationship Id="rId2" Type="http://schemas.openxmlformats.org/officeDocument/2006/relationships/hyperlink" Target="mailto:massvitava@unet.cz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rop.mmr.cz/cs/Vyzvy/Seznam/Vyzva-c-53-Udrzitelna-doprava-integrovane-projekty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51728" y="1715918"/>
            <a:ext cx="9144000" cy="2387600"/>
          </a:xfrm>
        </p:spPr>
        <p:txBody>
          <a:bodyPr/>
          <a:lstStyle/>
          <a:p>
            <a:r>
              <a:rPr lang="cs-CZ" dirty="0"/>
              <a:t>SEMINÁŘ PRO ŽADATELE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51728" y="4393890"/>
            <a:ext cx="9144000" cy="1655762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pt-BR" sz="3200" dirty="0">
                <a:latin typeface="+mj-lt"/>
              </a:rPr>
              <a:t> </a:t>
            </a:r>
            <a:r>
              <a:rPr lang="cs-CZ" sz="3200" b="1" dirty="0">
                <a:latin typeface="+mj-lt"/>
              </a:rPr>
              <a:t>4</a:t>
            </a:r>
            <a:r>
              <a:rPr lang="pt-BR" sz="3200" b="1" dirty="0">
                <a:latin typeface="+mj-lt"/>
              </a:rPr>
              <a:t>. Výzva „MAS SVITAVA – IROP – Bezpečná doprava</a:t>
            </a:r>
            <a:r>
              <a:rPr lang="cs-CZ" sz="3200" b="1" dirty="0">
                <a:latin typeface="+mj-lt"/>
              </a:rPr>
              <a:t> II.</a:t>
            </a:r>
            <a:r>
              <a:rPr lang="pt-BR" sz="3200" b="1" dirty="0">
                <a:latin typeface="+mj-lt"/>
              </a:rPr>
              <a:t>“ </a:t>
            </a:r>
            <a:endParaRPr lang="cs-CZ" sz="4000" dirty="0">
              <a:latin typeface="+mj-lt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267455"/>
            <a:ext cx="1545771" cy="67390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8" y="123431"/>
            <a:ext cx="6674005" cy="11003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842195" y="1218671"/>
            <a:ext cx="6683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b="1" dirty="0"/>
              <a:t>Název projektu: </a:t>
            </a:r>
            <a:r>
              <a:rPr lang="cs-CZ" sz="1400" dirty="0"/>
              <a:t>Přípravné a podpůrné činnosti, provozní a animační činnosti MAS Svitava</a:t>
            </a:r>
          </a:p>
          <a:p>
            <a:pPr algn="ctr"/>
            <a:r>
              <a:rPr lang="cs-CZ" sz="1400" b="1" dirty="0"/>
              <a:t>Registrační číslo: </a:t>
            </a:r>
            <a:r>
              <a:rPr lang="cs-CZ" sz="1400" dirty="0"/>
              <a:t>CZ.06.4.59/0.0/0.0/15_003/0001722 </a:t>
            </a:r>
          </a:p>
        </p:txBody>
      </p:sp>
    </p:spTree>
    <p:extLst>
      <p:ext uri="{BB962C8B-B14F-4D97-AF65-F5344CB8AC3E}">
        <p14:creationId xmlns:p14="http://schemas.microsoft.com/office/powerpoint/2010/main" val="1299177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Způsobilé výdaje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1800" dirty="0"/>
              <a:t>Způsobilé výdaje na hlavní a vedlejší aktivity projektu jsou uvedeny ve Specifických pravidlech v kapitole 3.4.5 Způsobilé výdaje</a:t>
            </a:r>
          </a:p>
          <a:p>
            <a:pPr marL="0" indent="0"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383630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Nezpůsobilé výdaje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1800" b="1" dirty="0"/>
              <a:t>Příklady nezpůsobilých výdajů (detailní výpis ve Specifických pravidel str. 80 -82)</a:t>
            </a:r>
          </a:p>
          <a:p>
            <a:pPr algn="just"/>
            <a:r>
              <a:rPr lang="cs-CZ" sz="1800" dirty="0"/>
              <a:t>Výdaje zasahující mimo území MAS</a:t>
            </a:r>
          </a:p>
          <a:p>
            <a:pPr algn="just"/>
            <a:r>
              <a:rPr lang="cs-CZ" sz="1800" dirty="0"/>
              <a:t>Polní a lesní cesty</a:t>
            </a:r>
          </a:p>
          <a:p>
            <a:pPr algn="just"/>
            <a:r>
              <a:rPr lang="cs-CZ" sz="1800" dirty="0"/>
              <a:t>Výdaje na běžnou či souvislou údržbu a opravu pozemních komunikací včetně chodníků</a:t>
            </a:r>
          </a:p>
          <a:p>
            <a:pPr algn="just"/>
            <a:r>
              <a:rPr lang="cs-CZ" sz="1800" dirty="0"/>
              <a:t>Bezbariérové úpravy vstupů do budov</a:t>
            </a:r>
          </a:p>
          <a:p>
            <a:pPr algn="just"/>
            <a:r>
              <a:rPr lang="cs-CZ" sz="1800" dirty="0"/>
              <a:t>Realizace parkovišť pro automobily</a:t>
            </a:r>
          </a:p>
          <a:p>
            <a:pPr algn="just"/>
            <a:r>
              <a:rPr lang="cs-CZ" sz="1800" dirty="0"/>
              <a:t>Nákup nemovitostí</a:t>
            </a:r>
          </a:p>
          <a:p>
            <a:pPr algn="just"/>
            <a:r>
              <a:rPr lang="cs-CZ" sz="1800" dirty="0"/>
              <a:t>Výdaje spojené s řízením a administrací projektu</a:t>
            </a:r>
          </a:p>
          <a:p>
            <a:pPr algn="just"/>
            <a:r>
              <a:rPr lang="cs-CZ" sz="1800" dirty="0"/>
              <a:t>DPH pokud má žadatel nárok na odpočet</a:t>
            </a:r>
          </a:p>
          <a:p>
            <a:pPr algn="just"/>
            <a:r>
              <a:rPr lang="cs-CZ" sz="1800" dirty="0"/>
              <a:t>Úroky z úvěrů, půjček, pojištění, pokuty</a:t>
            </a:r>
          </a:p>
          <a:p>
            <a:pPr algn="just"/>
            <a:r>
              <a:rPr lang="cs-CZ" sz="1800" dirty="0"/>
              <a:t>Výdaje na vedlejší aktivitu projektu nad 15%</a:t>
            </a:r>
          </a:p>
          <a:p>
            <a:pPr algn="just"/>
            <a:endParaRPr lang="cs-CZ" sz="1800" dirty="0"/>
          </a:p>
          <a:p>
            <a:pPr marL="0" indent="0" algn="just">
              <a:buNone/>
            </a:pPr>
            <a:endParaRPr lang="cs-CZ" sz="18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2141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Indikátory 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1668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b="1" dirty="0"/>
              <a:t>Indikátory výstupu</a:t>
            </a:r>
          </a:p>
          <a:p>
            <a:pPr algn="just"/>
            <a:r>
              <a:rPr lang="cs-CZ" sz="1800" b="1" dirty="0"/>
              <a:t>7 50 01 – Počet realizací vedoucích ke zvýšení bezpečnosti v dopravě</a:t>
            </a:r>
          </a:p>
          <a:p>
            <a:pPr algn="just"/>
            <a:r>
              <a:rPr lang="cs-CZ" sz="1800" dirty="0"/>
              <a:t>Žadatel stanoví dle Metodického listu indikátorů (Příloha č. 3 SP)</a:t>
            </a:r>
            <a:endParaRPr lang="cs-CZ" sz="1800" b="1" dirty="0"/>
          </a:p>
          <a:p>
            <a:pPr algn="just">
              <a:buFontTx/>
              <a:buChar char="-"/>
            </a:pPr>
            <a:r>
              <a:rPr lang="cs-CZ" sz="1800" dirty="0"/>
              <a:t>Výchozí hodnota vždy 0</a:t>
            </a:r>
          </a:p>
          <a:p>
            <a:pPr algn="just">
              <a:buFontTx/>
              <a:buChar char="-"/>
            </a:pPr>
            <a:r>
              <a:rPr lang="cs-CZ" sz="1800" dirty="0"/>
              <a:t>Datum stanovení výchozí hodnoty (vždy datum zahájení realizace projektu)</a:t>
            </a:r>
          </a:p>
          <a:p>
            <a:pPr algn="just">
              <a:buFontTx/>
              <a:buChar char="-"/>
            </a:pPr>
            <a:r>
              <a:rPr lang="cs-CZ" sz="1800" dirty="0"/>
              <a:t>Cílová hodnota (vždy 1, závazek dosažení hodnoty)</a:t>
            </a:r>
          </a:p>
          <a:p>
            <a:pPr algn="just">
              <a:buFontTx/>
              <a:buChar char="-"/>
            </a:pPr>
            <a:r>
              <a:rPr lang="cs-CZ" sz="1800" dirty="0"/>
              <a:t>Datum splnění cílové hodnoty (povinnost naplnit indikátor nejpozději k datu ukončení realizace projektu)</a:t>
            </a:r>
          </a:p>
          <a:p>
            <a:pPr marL="0" indent="0" algn="just">
              <a:buNone/>
            </a:pPr>
            <a:endParaRPr lang="cs-CZ" sz="1800" dirty="0"/>
          </a:p>
          <a:p>
            <a:pPr algn="just"/>
            <a:r>
              <a:rPr lang="cs-CZ" sz="1800" dirty="0"/>
              <a:t>Výsledkové indikátory se nevykazují, je ale nutné plánované výsledky projektu stručně popsat do textového pole s názvem „Co je cílem projektu“ na záložce projektu v MS2014+. Žadatel slovně popíše konkrétní cíle projektu včetně očekávaných výsledků a změny, které má být prostřednictvím projektu dosaženo.</a:t>
            </a:r>
          </a:p>
          <a:p>
            <a:pPr algn="just"/>
            <a:r>
              <a:rPr lang="cs-CZ" sz="1800" dirty="0"/>
              <a:t>Plánovaná hodnota indikátoru je závazná, neplnění může vést ke krácení/nevyplacení dotace.</a:t>
            </a:r>
          </a:p>
          <a:p>
            <a:pPr algn="just"/>
            <a:r>
              <a:rPr lang="cs-CZ" sz="1800" dirty="0"/>
              <a:t>Vykazovat plnění indikátoru bude příjemce podpory ve Zprávách o realizaci projektu a udržení hodnoty indikátoru ve Zprávách o udržitelnosti projektu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9023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45098"/>
            <a:ext cx="10515600" cy="1027522"/>
          </a:xfrm>
        </p:spPr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Povinné přílohy 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95167"/>
            <a:ext cx="10515600" cy="540840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cs-CZ" sz="2100" b="1" dirty="0"/>
              <a:t>Pokud je příloha nerelevantní, žadatel nahraje jako přílohu dokument s odůvodněním nedoložení.</a:t>
            </a:r>
          </a:p>
          <a:p>
            <a:pPr marL="0" indent="0" algn="just">
              <a:buNone/>
            </a:pPr>
            <a:endParaRPr lang="cs-CZ" sz="1600" b="1" dirty="0"/>
          </a:p>
          <a:p>
            <a:pPr marL="342900" indent="-342900" algn="just">
              <a:buFont typeface="+mj-lt"/>
              <a:buAutoNum type="arabicPeriod"/>
            </a:pPr>
            <a:r>
              <a:rPr lang="cs-CZ" sz="1900" dirty="0"/>
              <a:t>Plná moc – v případě převedení pravomoci na jinou osobu (vzor Příloha č. 11 OP)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cs-CZ" sz="1900" dirty="0"/>
              <a:t>Zadávací a výběrová řízení – žadatel předkládá pouze uzavřenou smlouvu o plnění zakázky, kterou uplatňuje v projektu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cs-CZ" sz="1900" dirty="0"/>
              <a:t>Doklady o právní subjektivitě žadatele – </a:t>
            </a:r>
            <a:r>
              <a:rPr lang="cs-CZ" sz="1900" dirty="0">
                <a:solidFill>
                  <a:srgbClr val="FF0000"/>
                </a:solidFill>
              </a:rPr>
              <a:t>není povinnost dokládat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cs-CZ" sz="1900" dirty="0"/>
              <a:t>Výpis z rejstříku trestů – </a:t>
            </a:r>
            <a:r>
              <a:rPr lang="cs-CZ" sz="1900" dirty="0">
                <a:solidFill>
                  <a:srgbClr val="FF0000"/>
                </a:solidFill>
              </a:rPr>
              <a:t>není povinnost dokládat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900" b="1" dirty="0"/>
              <a:t>Studie proveditelnosti </a:t>
            </a:r>
            <a:r>
              <a:rPr lang="cs-CZ" sz="1900" dirty="0"/>
              <a:t>– zpracovaná dle osnovy v příloze č. 4D SP, usnadňuje dodání žádosti v MS2014+, neboť mnoho údajů ze studie bude využito při vyplňování elektronického formuláře žádosti.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900" b="1" dirty="0"/>
              <a:t>Karta souladu projektu s principy udržitelná mobility </a:t>
            </a:r>
            <a:r>
              <a:rPr lang="cs-CZ" sz="1900" dirty="0"/>
              <a:t>– zpracovaná dle přílohy č. 5 SP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900" dirty="0"/>
              <a:t>Česné prohlášení o skutečném majiteli – </a:t>
            </a:r>
            <a:r>
              <a:rPr lang="cs-CZ" sz="1900" dirty="0">
                <a:solidFill>
                  <a:srgbClr val="FF0000"/>
                </a:solidFill>
              </a:rPr>
              <a:t>obce neodkládají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900" b="1" dirty="0"/>
              <a:t>Územní rozhodnutí (s nabytím právní moci) nebo území souhlas nebo veřejnoprávní smlouva nahrazující územní řízení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900" b="1" dirty="0"/>
              <a:t>Žádost o stavební povolení nebo ohlášení, případně stavební povolení nebo souhlas  provedením ohlášeného stavebního záměru nebo veřejnoprávní smlouva nahrazující stavební povolení </a:t>
            </a:r>
            <a:r>
              <a:rPr lang="cs-CZ" sz="1900" dirty="0"/>
              <a:t>– pokud žadatel nebude mít k dispozici pravomocné povolení dokládá žádost, potvrzenou stavebním úřadem (platné povolení doložit nejpozději do vydání Rozhodnutí o poskytnutí dotace)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900" b="1" dirty="0"/>
              <a:t>Projektová dokumentace pro vydání stavebního povolení nebo pro ohlášení stavby 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900" b="1" dirty="0"/>
              <a:t>Položkový rozpočet stavby </a:t>
            </a:r>
            <a:r>
              <a:rPr lang="cs-CZ" sz="1900" dirty="0"/>
              <a:t>– stanovení předpokládané ceny u </a:t>
            </a:r>
            <a:r>
              <a:rPr lang="cs-CZ" sz="1900" dirty="0" err="1"/>
              <a:t>způs</a:t>
            </a:r>
            <a:r>
              <a:rPr lang="cs-CZ" sz="1900" dirty="0"/>
              <a:t>. výdajů hlavních aktivit projektu u nezahájených zakázek, stavební rozpočet je nutné členit na stavební objekty, popř. dílčí stavební nebo funkční celky nebo tak aby bylo možné vymezit hlavní a vedlejší aktivity projektu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900" dirty="0"/>
              <a:t>Doklady o výkupu nemovitostí – </a:t>
            </a:r>
            <a:r>
              <a:rPr lang="cs-CZ" sz="1900" dirty="0">
                <a:solidFill>
                  <a:srgbClr val="FF0000"/>
                </a:solidFill>
              </a:rPr>
              <a:t>není povinnost dokládat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900" dirty="0"/>
              <a:t>Výpočet čistých jiných peněžních příjmů – žadatelé, kteří předpokládají jiné peněžní příjmy (vzor výpočtu v příloze č. 29 OP)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900" dirty="0"/>
              <a:t>Smlouva o spolupráci – v případě, že je projekt realizován na území více obcí </a:t>
            </a:r>
          </a:p>
        </p:txBody>
      </p:sp>
    </p:spTree>
    <p:extLst>
      <p:ext uri="{BB962C8B-B14F-4D97-AF65-F5344CB8AC3E}">
        <p14:creationId xmlns:p14="http://schemas.microsoft.com/office/powerpoint/2010/main" val="1555776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Udržitelnost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69089"/>
          </a:xfrm>
        </p:spPr>
        <p:txBody>
          <a:bodyPr>
            <a:normAutofit fontScale="47500" lnSpcReduction="20000"/>
          </a:bodyPr>
          <a:lstStyle/>
          <a:p>
            <a:r>
              <a:rPr lang="cs-CZ" sz="3300" dirty="0"/>
              <a:t>Povinnosti definovány v Obecných pravidlech kap. 20</a:t>
            </a:r>
          </a:p>
          <a:p>
            <a:r>
              <a:rPr lang="cs-CZ" sz="3300" dirty="0"/>
              <a:t>Udržitelnost je stanovena na 5 let od provedení poslední platby příjemci ze strany ŘO </a:t>
            </a:r>
          </a:p>
          <a:p>
            <a:r>
              <a:rPr lang="cs-CZ" sz="3300" dirty="0"/>
              <a:t>V době udržitelnosti projektu </a:t>
            </a:r>
            <a:r>
              <a:rPr lang="cs-CZ" sz="3300" b="1" dirty="0"/>
              <a:t>musí být veškerý pořízený majetek evidován.</a:t>
            </a:r>
            <a:endParaRPr lang="cs-CZ" sz="3300" dirty="0"/>
          </a:p>
          <a:p>
            <a:r>
              <a:rPr lang="cs-CZ" sz="3300" dirty="0"/>
              <a:t>Doporučeno sjednat si pojištění majetku pořízeného z dotace IROP (nezpůsobilý výdaj)</a:t>
            </a:r>
          </a:p>
          <a:p>
            <a:r>
              <a:rPr lang="cs-CZ" sz="3300" b="1" dirty="0"/>
              <a:t>Musí být dodrženy cílové hodnoty indikátorů</a:t>
            </a:r>
          </a:p>
          <a:p>
            <a:pPr marL="0" indent="0">
              <a:buNone/>
            </a:pPr>
            <a:endParaRPr lang="cs-CZ" sz="3300" dirty="0"/>
          </a:p>
          <a:p>
            <a:pPr marL="0" indent="0">
              <a:buNone/>
            </a:pPr>
            <a:r>
              <a:rPr lang="cs-CZ" sz="3300" u="sng" dirty="0"/>
              <a:t>Příjemce podpory v této výzvě je také povinen: </a:t>
            </a:r>
          </a:p>
          <a:p>
            <a:r>
              <a:rPr lang="cs-CZ" sz="3300" dirty="0"/>
              <a:t>řádně uchovávat veškerou dokumentaci a účetní doklady související s realizací projektu, </a:t>
            </a:r>
          </a:p>
          <a:p>
            <a:r>
              <a:rPr lang="cs-CZ" sz="3300" dirty="0"/>
              <a:t>veškerý pořízený majetek používat k účelu, ke kterému se zavázal v žádosti o podporu, </a:t>
            </a:r>
          </a:p>
          <a:p>
            <a:r>
              <a:rPr lang="cs-CZ" sz="3300" dirty="0"/>
              <a:t>zajistit financování výdajů spojených s provozem a údržbou </a:t>
            </a:r>
          </a:p>
          <a:p>
            <a:endParaRPr lang="cs-CZ" sz="3300" dirty="0"/>
          </a:p>
          <a:p>
            <a:r>
              <a:rPr lang="pl-PL" sz="3300" b="1" dirty="0"/>
              <a:t>Informovat MAS o podstatných změnách </a:t>
            </a:r>
            <a:r>
              <a:rPr lang="pl-PL" sz="3300" dirty="0"/>
              <a:t>v projektu</a:t>
            </a:r>
          </a:p>
          <a:p>
            <a:r>
              <a:rPr lang="cs-CZ" sz="3300" dirty="0"/>
              <a:t>Každých 12 měsíců od zahájení udržitelnosti </a:t>
            </a:r>
            <a:r>
              <a:rPr lang="cs-CZ" sz="3300" b="1" dirty="0"/>
              <a:t>podávat v MS2014+ Průběžnou </a:t>
            </a:r>
            <a:r>
              <a:rPr lang="cs-CZ" sz="3300" b="1" dirty="0" err="1"/>
              <a:t>ZoU</a:t>
            </a:r>
            <a:r>
              <a:rPr lang="cs-CZ" sz="3300" b="1" dirty="0"/>
              <a:t> projektu </a:t>
            </a:r>
            <a:endParaRPr lang="cs-CZ" sz="3300" dirty="0"/>
          </a:p>
          <a:p>
            <a:r>
              <a:rPr lang="cs-CZ" sz="3300" b="1" dirty="0"/>
              <a:t>Informovat CRR </a:t>
            </a:r>
            <a:r>
              <a:rPr lang="cs-CZ" sz="3300" dirty="0"/>
              <a:t>o všech zahájených externích kontrolách, zasílat návrhy závěrečných zpráv a protokolů, zasílat CRR finální zprávy, plnit nápravná opatření z předcházejících kontrol </a:t>
            </a:r>
          </a:p>
          <a:p>
            <a:r>
              <a:rPr lang="cs-CZ" sz="3300" b="1" dirty="0"/>
              <a:t>Informovat CRR o všech změnách v projektu </a:t>
            </a:r>
            <a:endParaRPr lang="cs-CZ" sz="3300" dirty="0"/>
          </a:p>
          <a:p>
            <a:pPr algn="just"/>
            <a:endParaRPr lang="cs-CZ" b="1" dirty="0"/>
          </a:p>
          <a:p>
            <a:pPr algn="just"/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9459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Publicita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b="1" dirty="0"/>
              <a:t>Kapitola 13 OP</a:t>
            </a:r>
          </a:p>
          <a:p>
            <a:r>
              <a:rPr lang="pl-PL" sz="1800" b="1" dirty="0"/>
              <a:t>Po celou dobu realizace projektu</a:t>
            </a:r>
            <a:endParaRPr lang="pl-PL" sz="1800" dirty="0"/>
          </a:p>
          <a:p>
            <a:r>
              <a:rPr lang="cs-CZ" sz="1800" dirty="0"/>
              <a:t>Informuje o ní v 1. </a:t>
            </a:r>
            <a:r>
              <a:rPr lang="cs-CZ" sz="1800" dirty="0" err="1"/>
              <a:t>ZoR</a:t>
            </a:r>
            <a:endParaRPr lang="cs-CZ" sz="1800" dirty="0"/>
          </a:p>
          <a:p>
            <a:r>
              <a:rPr lang="cs-CZ" sz="1800" b="1" dirty="0"/>
              <a:t>Povinné nástroje:</a:t>
            </a:r>
            <a:endParaRPr lang="cs-CZ" sz="1800" dirty="0"/>
          </a:p>
          <a:p>
            <a:r>
              <a:rPr lang="cs-CZ" sz="1800" dirty="0"/>
              <a:t>Webové stránky příjemce (pokud má) - nemusí být </a:t>
            </a:r>
            <a:r>
              <a:rPr lang="cs-CZ" sz="1800" dirty="0" err="1"/>
              <a:t>homepage</a:t>
            </a:r>
            <a:r>
              <a:rPr lang="cs-CZ" sz="1800" dirty="0"/>
              <a:t> - popis, cíle, výsledky + loga EU a MMR</a:t>
            </a:r>
          </a:p>
          <a:p>
            <a:r>
              <a:rPr lang="cs-CZ" sz="1800" dirty="0"/>
              <a:t>Plakát o min. velikosti A3 – v místě/místech realizace projektu na viditelném místě, pokud nelze, tak sídlo příjemce </a:t>
            </a:r>
          </a:p>
          <a:p>
            <a:r>
              <a:rPr lang="cs-CZ" sz="1800" dirty="0"/>
              <a:t>Generátor: </a:t>
            </a:r>
            <a:r>
              <a:rPr lang="cs-CZ" sz="1800" dirty="0">
                <a:hlinkClick r:id="rId2"/>
              </a:rPr>
              <a:t>https://publicita.dotaceeu.cz/gen/krok1</a:t>
            </a:r>
            <a:endParaRPr lang="cs-CZ" sz="1800" dirty="0"/>
          </a:p>
          <a:p>
            <a:endParaRPr lang="cs-CZ" sz="1800" dirty="0"/>
          </a:p>
          <a:p>
            <a:pPr algn="just"/>
            <a:endParaRPr lang="cs-CZ" b="1" dirty="0"/>
          </a:p>
          <a:p>
            <a:pPr algn="just"/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0248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5415" y="246606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Hodnocení projektů</a:t>
            </a:r>
          </a:p>
        </p:txBody>
      </p:sp>
    </p:spTree>
    <p:extLst>
      <p:ext uri="{BB962C8B-B14F-4D97-AF65-F5344CB8AC3E}">
        <p14:creationId xmlns:p14="http://schemas.microsoft.com/office/powerpoint/2010/main" val="931036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4BEDAD-5362-405C-883A-EDFC08348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Průběh hodnocení</a:t>
            </a:r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116DFE76-337F-415B-BB6B-EAA54EA65E7C}"/>
              </a:ext>
            </a:extLst>
          </p:cNvPr>
          <p:cNvSpPr/>
          <p:nvPr/>
        </p:nvSpPr>
        <p:spPr>
          <a:xfrm>
            <a:off x="838200" y="1461861"/>
            <a:ext cx="3107871" cy="8218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1. Podání žádosti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D76480E-3B81-4D37-9407-12806DCCD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9243" y="2524580"/>
            <a:ext cx="3107870" cy="8599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cs-CZ" sz="1800" dirty="0"/>
              <a:t>2. Kontrola formálních náležitostí a přijatelnosti</a:t>
            </a:r>
          </a:p>
        </p:txBody>
      </p:sp>
      <p:sp>
        <p:nvSpPr>
          <p:cNvPr id="6" name="Zástupný symbol pro obsah 4">
            <a:extLst>
              <a:ext uri="{FF2B5EF4-FFF2-40B4-BE49-F238E27FC236}">
                <a16:creationId xmlns:a16="http://schemas.microsoft.com/office/drawing/2014/main" id="{1E11531E-45F6-4BC8-AABE-64CC10C545DC}"/>
              </a:ext>
            </a:extLst>
          </p:cNvPr>
          <p:cNvSpPr txBox="1">
            <a:spLocks/>
          </p:cNvSpPr>
          <p:nvPr/>
        </p:nvSpPr>
        <p:spPr>
          <a:xfrm>
            <a:off x="838200" y="3584354"/>
            <a:ext cx="3107870" cy="8599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1800" dirty="0">
                <a:solidFill>
                  <a:schemeClr val="bg1"/>
                </a:solidFill>
              </a:rPr>
              <a:t>3. Věcné hodnocení</a:t>
            </a:r>
          </a:p>
        </p:txBody>
      </p:sp>
      <p:sp>
        <p:nvSpPr>
          <p:cNvPr id="7" name="Zástupný symbol pro obsah 4">
            <a:extLst>
              <a:ext uri="{FF2B5EF4-FFF2-40B4-BE49-F238E27FC236}">
                <a16:creationId xmlns:a16="http://schemas.microsoft.com/office/drawing/2014/main" id="{31FCF29D-5205-4F75-9EA7-62C413428FA5}"/>
              </a:ext>
            </a:extLst>
          </p:cNvPr>
          <p:cNvSpPr txBox="1">
            <a:spLocks/>
          </p:cNvSpPr>
          <p:nvPr/>
        </p:nvSpPr>
        <p:spPr>
          <a:xfrm>
            <a:off x="7549243" y="4752978"/>
            <a:ext cx="3107870" cy="8599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1800" dirty="0">
                <a:solidFill>
                  <a:schemeClr val="bg1"/>
                </a:solidFill>
              </a:rPr>
              <a:t>4. Závěrečné ověření způsobilosti</a:t>
            </a:r>
          </a:p>
        </p:txBody>
      </p:sp>
      <p:sp>
        <p:nvSpPr>
          <p:cNvPr id="8" name="Zástupný symbol pro obsah 4">
            <a:extLst>
              <a:ext uri="{FF2B5EF4-FFF2-40B4-BE49-F238E27FC236}">
                <a16:creationId xmlns:a16="http://schemas.microsoft.com/office/drawing/2014/main" id="{7B668CA8-07B9-456C-99F0-2C5503AA051B}"/>
              </a:ext>
            </a:extLst>
          </p:cNvPr>
          <p:cNvSpPr txBox="1">
            <a:spLocks/>
          </p:cNvSpPr>
          <p:nvPr/>
        </p:nvSpPr>
        <p:spPr>
          <a:xfrm>
            <a:off x="838200" y="5848356"/>
            <a:ext cx="3107870" cy="8599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1800" dirty="0">
                <a:solidFill>
                  <a:schemeClr val="bg1"/>
                </a:solidFill>
              </a:rPr>
              <a:t>5. Vydání právního aktu</a:t>
            </a:r>
          </a:p>
        </p:txBody>
      </p:sp>
      <p:sp>
        <p:nvSpPr>
          <p:cNvPr id="11" name="Šipka: doprava 10">
            <a:extLst>
              <a:ext uri="{FF2B5EF4-FFF2-40B4-BE49-F238E27FC236}">
                <a16:creationId xmlns:a16="http://schemas.microsoft.com/office/drawing/2014/main" id="{2529EAC6-140E-4538-A00F-BBE3DC889B4D}"/>
              </a:ext>
            </a:extLst>
          </p:cNvPr>
          <p:cNvSpPr/>
          <p:nvPr/>
        </p:nvSpPr>
        <p:spPr>
          <a:xfrm>
            <a:off x="1050469" y="2537961"/>
            <a:ext cx="6379030" cy="827315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Proces kontroly (Kancelář MAS), případné doplnění údajů, výsledek kontroly (vyhověl/nevyhověl)</a:t>
            </a:r>
          </a:p>
        </p:txBody>
      </p:sp>
      <p:sp>
        <p:nvSpPr>
          <p:cNvPr id="13" name="Šipka: doprava 12">
            <a:extLst>
              <a:ext uri="{FF2B5EF4-FFF2-40B4-BE49-F238E27FC236}">
                <a16:creationId xmlns:a16="http://schemas.microsoft.com/office/drawing/2014/main" id="{7036F121-0809-4377-9512-353C5AA5E82A}"/>
              </a:ext>
            </a:extLst>
          </p:cNvPr>
          <p:cNvSpPr/>
          <p:nvPr/>
        </p:nvSpPr>
        <p:spPr>
          <a:xfrm>
            <a:off x="1088570" y="4769307"/>
            <a:ext cx="6379030" cy="827315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Provádí Centrum pro regionální rozvoj (CRR), splnění/nesplnění kontroly</a:t>
            </a:r>
          </a:p>
        </p:txBody>
      </p:sp>
      <p:sp>
        <p:nvSpPr>
          <p:cNvPr id="16" name="Šipka: doleva 15">
            <a:extLst>
              <a:ext uri="{FF2B5EF4-FFF2-40B4-BE49-F238E27FC236}">
                <a16:creationId xmlns:a16="http://schemas.microsoft.com/office/drawing/2014/main" id="{A5C51481-D014-4E96-953F-58E6563A58CA}"/>
              </a:ext>
            </a:extLst>
          </p:cNvPr>
          <p:cNvSpPr/>
          <p:nvPr/>
        </p:nvSpPr>
        <p:spPr>
          <a:xfrm>
            <a:off x="4087583" y="1461861"/>
            <a:ext cx="6379030" cy="813934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Registrace v MS 2014+, vyplnění, doplnění příloh a podání žádosti</a:t>
            </a:r>
          </a:p>
        </p:txBody>
      </p:sp>
      <p:sp>
        <p:nvSpPr>
          <p:cNvPr id="17" name="Šipka: doleva 16">
            <a:extLst>
              <a:ext uri="{FF2B5EF4-FFF2-40B4-BE49-F238E27FC236}">
                <a16:creationId xmlns:a16="http://schemas.microsoft.com/office/drawing/2014/main" id="{C3FA77D2-B87B-4689-A7A3-EA39742994A2}"/>
              </a:ext>
            </a:extLst>
          </p:cNvPr>
          <p:cNvSpPr/>
          <p:nvPr/>
        </p:nvSpPr>
        <p:spPr>
          <a:xfrm>
            <a:off x="4087583" y="3619505"/>
            <a:ext cx="6379030" cy="813934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Proces hodnocení dle kritérií (VK MAS), poté rozhodovací orgán MAS provede konečný výběr a schválení (podpořené/nepodpořené projekty)</a:t>
            </a:r>
          </a:p>
        </p:txBody>
      </p:sp>
      <p:sp>
        <p:nvSpPr>
          <p:cNvPr id="18" name="Šipka: doleva 17">
            <a:extLst>
              <a:ext uri="{FF2B5EF4-FFF2-40B4-BE49-F238E27FC236}">
                <a16:creationId xmlns:a16="http://schemas.microsoft.com/office/drawing/2014/main" id="{8BAF17C4-2F47-48D2-A4FE-47E096FC1757}"/>
              </a:ext>
            </a:extLst>
          </p:cNvPr>
          <p:cNvSpPr/>
          <p:nvPr/>
        </p:nvSpPr>
        <p:spPr>
          <a:xfrm>
            <a:off x="4087583" y="5894393"/>
            <a:ext cx="6379030" cy="813934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V kompetenci ŘO IROP (MMR), přidělení dotace</a:t>
            </a:r>
          </a:p>
        </p:txBody>
      </p:sp>
    </p:spTree>
    <p:extLst>
      <p:ext uri="{BB962C8B-B14F-4D97-AF65-F5344CB8AC3E}">
        <p14:creationId xmlns:p14="http://schemas.microsoft.com/office/powerpoint/2010/main" val="2092171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DF157C-E6B9-4CDE-A719-A8CB20C9C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Kritéria pro hodnocení projektů – FN + P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5688323-C0CD-479A-9C5A-D5FA44FDD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25546"/>
          </a:xfrm>
        </p:spPr>
        <p:txBody>
          <a:bodyPr>
            <a:normAutofit/>
          </a:bodyPr>
          <a:lstStyle/>
          <a:p>
            <a:r>
              <a:rPr lang="cs-CZ" u="sng" dirty="0"/>
              <a:t>Kontrola formálních náležitostí a přijatelnosti </a:t>
            </a:r>
            <a:r>
              <a:rPr lang="cs-CZ" dirty="0"/>
              <a:t>(vždy napravitelná)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1900" dirty="0"/>
              <a:t>Žádost o podporu je podaná v předepsané formě 	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900" dirty="0"/>
              <a:t>Žádost o podporu je podepsána oprávněným zástupcem žadatele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900" dirty="0"/>
              <a:t>Jsou doloženy všechny povinné přílohy a obsahově splňují náležitosti požadované v dokumentaci k výzvě MAS 	</a:t>
            </a:r>
          </a:p>
          <a:p>
            <a:pPr marL="0" indent="0">
              <a:buNone/>
            </a:pPr>
            <a:r>
              <a:rPr lang="cs-CZ" sz="1900" dirty="0"/>
              <a:t>	</a:t>
            </a:r>
          </a:p>
          <a:p>
            <a:pPr marL="0" indent="0">
              <a:buNone/>
            </a:pPr>
            <a:r>
              <a:rPr lang="cs-CZ" sz="2400" dirty="0"/>
              <a:t>	</a:t>
            </a:r>
          </a:p>
          <a:p>
            <a:endParaRPr lang="cs-CZ" dirty="0"/>
          </a:p>
          <a:p>
            <a:endParaRPr lang="cs-CZ" sz="1700" dirty="0">
              <a:solidFill>
                <a:srgbClr val="FF0000"/>
              </a:solidFill>
            </a:endParaRPr>
          </a:p>
          <a:p>
            <a:endParaRPr lang="cs-CZ" sz="1600" dirty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7830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DF157C-E6B9-4CDE-A719-A8CB20C9C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Kritéria pro hodnocení projektů – FN + P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5688323-C0CD-479A-9C5A-D5FA44FDD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25546"/>
          </a:xfrm>
        </p:spPr>
        <p:txBody>
          <a:bodyPr>
            <a:normAutofit lnSpcReduction="10000"/>
          </a:bodyPr>
          <a:lstStyle/>
          <a:p>
            <a:r>
              <a:rPr lang="cs-CZ" u="sng" dirty="0"/>
              <a:t>Kontrola přijatelnosti </a:t>
            </a:r>
            <a:r>
              <a:rPr lang="cs-CZ" dirty="0"/>
              <a:t>(červeně označená jsou nenapravitelná)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>
                <a:solidFill>
                  <a:srgbClr val="FF0000"/>
                </a:solidFill>
              </a:rPr>
              <a:t>Žadatel splňuje definici oprávněného příjemce pro specifický cíl 1.2 a výzvu MAS </a:t>
            </a:r>
            <a:r>
              <a:rPr lang="cs-CZ" sz="1800" dirty="0"/>
              <a:t>	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/>
              <a:t>Projekt respektuje minimální a maximální hranici celkových způsobilých výdajů, pokud jsou stanoveny ve výzvě MAS 	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/>
              <a:t>Projekt respektuje limity způsobilých výdajů, pokud jsou stanoveny ve výzvě MAS 	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/>
              <a:t>Projekt je svým zaměřením v souladu s cíli a podporovanými aktivitami výzvy MAS 	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/>
              <a:t>Projekt je svým zaměřením v souladu s výzvou MAS 	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>
                <a:solidFill>
                  <a:srgbClr val="FF0000"/>
                </a:solidFill>
              </a:rPr>
              <a:t>Statutární zástupce žadatele je trestně bezúhonný 	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/>
              <a:t>Projekt je realizován na území Místní akční skupiny Svitava z. s. 	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/>
              <a:t>Projekt nemá negativní vliv na žádnou z horizontálních priorit IROP (udržitelný rozvoj, rovné příležitosti a zákaz diskriminace, rovnost mužů a žen) 	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800" dirty="0"/>
              <a:t>Potřebnost realizace projektu je odůvodněná 	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/>
              <a:t>Výsledky projektu jsou udržitelné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>
                <a:solidFill>
                  <a:srgbClr val="FF0000"/>
                </a:solidFill>
              </a:rPr>
              <a:t>Projekt je v souladu se Strategií komunitně vedeného místního rozvoje Místní akční skupiny Svitava z. s. </a:t>
            </a:r>
            <a:r>
              <a:rPr lang="cs-CZ" sz="1700" dirty="0"/>
              <a:t>	</a:t>
            </a:r>
          </a:p>
          <a:p>
            <a:endParaRPr lang="cs-CZ" sz="1800" dirty="0"/>
          </a:p>
          <a:p>
            <a:endParaRPr lang="cs-CZ" dirty="0"/>
          </a:p>
          <a:p>
            <a:endParaRPr lang="cs-CZ" dirty="0"/>
          </a:p>
          <a:p>
            <a:endParaRPr lang="cs-CZ" sz="1700" dirty="0">
              <a:solidFill>
                <a:srgbClr val="FF0000"/>
              </a:solidFill>
            </a:endParaRPr>
          </a:p>
          <a:p>
            <a:endParaRPr lang="cs-CZ" sz="1600" dirty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5640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Program: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Představení podmínek výzvy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dirty="0"/>
              <a:t>Hodnocení projektů (kritéria pro hodnocení projektů)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dirty="0"/>
              <a:t>Základní informace o aplikaci IS KP14+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dirty="0"/>
              <a:t>Diskuze, dotazy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7200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DF157C-E6B9-4CDE-A719-A8CB20C9C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Kritéria pro hodnocení projektů – FN + P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5688323-C0CD-479A-9C5A-D5FA44FDD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25546"/>
          </a:xfrm>
        </p:spPr>
        <p:txBody>
          <a:bodyPr>
            <a:normAutofit/>
          </a:bodyPr>
          <a:lstStyle/>
          <a:p>
            <a:r>
              <a:rPr lang="cs-CZ" u="sng" dirty="0"/>
              <a:t>Kontrola přijatelnosti specifická 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/>
              <a:t>Žadatel má zajištěnou administrativní, finanční a provozní kapacitu k realizaci a udržitelnosti projektu 	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800" dirty="0"/>
              <a:t>Projekt je v souladu s Dopravní politikou ČR 2014-2020 	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/>
              <a:t>Projekt přispívá k eliminaci negativních vlivů dopravy na životní prostředí 	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/>
              <a:t>Projekt přispívá ke zvýšení bezpečnosti 	</a:t>
            </a:r>
          </a:p>
          <a:p>
            <a:endParaRPr lang="cs-CZ" sz="1800" dirty="0"/>
          </a:p>
          <a:p>
            <a:endParaRPr lang="cs-CZ" dirty="0"/>
          </a:p>
          <a:p>
            <a:endParaRPr lang="cs-CZ" dirty="0"/>
          </a:p>
          <a:p>
            <a:endParaRPr lang="cs-CZ" sz="1700" dirty="0">
              <a:solidFill>
                <a:srgbClr val="FF0000"/>
              </a:solidFill>
            </a:endParaRPr>
          </a:p>
          <a:p>
            <a:endParaRPr lang="cs-CZ" sz="1600" dirty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2951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DF157C-E6B9-4CDE-A719-A8CB20C9C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403"/>
            <a:ext cx="10515600" cy="1325563"/>
          </a:xfrm>
        </p:spPr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Kritéria pro hodnocení projektů – věcné </a:t>
            </a:r>
            <a:r>
              <a:rPr lang="cs-CZ" b="1" dirty="0" err="1">
                <a:solidFill>
                  <a:srgbClr val="7030A0"/>
                </a:solidFill>
              </a:rPr>
              <a:t>hodn</a:t>
            </a:r>
            <a:r>
              <a:rPr lang="cs-CZ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5688323-C0CD-479A-9C5A-D5FA44FDD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343" y="1564368"/>
            <a:ext cx="10515600" cy="4825546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endParaRPr lang="cs-CZ" sz="1700" dirty="0">
              <a:solidFill>
                <a:srgbClr val="FF0000"/>
              </a:solidFill>
            </a:endParaRPr>
          </a:p>
          <a:p>
            <a:endParaRPr lang="cs-CZ" sz="1600" dirty="0">
              <a:solidFill>
                <a:srgbClr val="FF0000"/>
              </a:solidFill>
            </a:endParaRP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39750BE-E671-4034-890A-83A28657B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155" y="1080465"/>
            <a:ext cx="9795689" cy="577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512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3844AB-E6B8-4233-B214-057ED209F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Kritéria pro hodnocení projektů – věcné </a:t>
            </a:r>
            <a:r>
              <a:rPr lang="cs-CZ" b="1" dirty="0" err="1">
                <a:solidFill>
                  <a:srgbClr val="7030A0"/>
                </a:solidFill>
              </a:rPr>
              <a:t>hodn</a:t>
            </a:r>
            <a:r>
              <a:rPr lang="cs-CZ" b="1" dirty="0">
                <a:solidFill>
                  <a:srgbClr val="7030A0"/>
                </a:solidFill>
              </a:rPr>
              <a:t>.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D06DB57-BA68-4760-AA72-0E0573377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68F8763-5EB1-40E9-A672-23363FF24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10296525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20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3844AB-E6B8-4233-B214-057ED209F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Závěrečné ověření způsobilosti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930D47A-83A5-432B-BA74-2974E2FEE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/>
              <a:t>Provádí Centrum pro regionální rozvoj (CRR)</a:t>
            </a:r>
          </a:p>
          <a:p>
            <a:r>
              <a:rPr lang="cs-CZ" sz="1600" dirty="0"/>
              <a:t>Ověření je provedeno do 30 PD od schválení projektů v MAS</a:t>
            </a:r>
          </a:p>
          <a:p>
            <a:r>
              <a:rPr lang="cs-CZ" sz="1600" dirty="0"/>
              <a:t>Jedná se o 9 napravitelných kritérií </a:t>
            </a:r>
          </a:p>
          <a:p>
            <a:r>
              <a:rPr lang="cs-CZ" sz="1600" dirty="0"/>
              <a:t>Na případné doplnění (max. 2x) má žadatel 5 PD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25173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73AEFC-E284-46D0-9229-03C162006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Kritéria pro ZOZ projektů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107FCD7-9ECF-40B3-9501-32A8F0D2D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85669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1800" dirty="0"/>
              <a:t>Žádost o podporu je podána v předepsané formě. 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/>
              <a:t>Jsou doloženy všechny povinné přílohy a obsahově splňují náležitosti, požadované v dokumentaci k výzvě. ŘO. 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/>
              <a:t>Projekt je v souladu s pravidly veřejné podpory.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/>
              <a:t>Výdaje na hlavní aktivity projektu odpovídají tržním cenám. 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/>
              <a:t>Cílové hodnoty indikátorů odpovídají cílům projektu. 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/>
              <a:t>Minimálně 85 % způsobilých výdajů projektu je zaměřeno na hlavní aktivity projektu. 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/>
              <a:t>V hodnocení </a:t>
            </a:r>
            <a:r>
              <a:rPr lang="cs-CZ" sz="1800" dirty="0" err="1"/>
              <a:t>eCBA</a:t>
            </a:r>
            <a:r>
              <a:rPr lang="cs-CZ" sz="1800" dirty="0"/>
              <a:t>/finanční analýze projekt dosáhne minimálně hodnoty ukazatelů stanovené ve výzvě. 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/>
              <a:t>V projektu bylo ověřeno riziko dvojího financování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/>
              <a:t>K projektu žadatel v obcích, které mají méně než 50 tis. obyvatel, dokládá Kartu souladu projektu s principy udržitelné mobility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61380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5415" y="246606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Základní informace o aplikaci IS KP14+</a:t>
            </a:r>
          </a:p>
        </p:txBody>
      </p:sp>
    </p:spTree>
    <p:extLst>
      <p:ext uri="{BB962C8B-B14F-4D97-AF65-F5344CB8AC3E}">
        <p14:creationId xmlns:p14="http://schemas.microsoft.com/office/powerpoint/2010/main" val="4364039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7030A0"/>
                </a:solidFill>
              </a:rPr>
              <a:t>Založení žádosti v MS2014+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/>
              <a:t>Postup pro podání </a:t>
            </a:r>
            <a:r>
              <a:rPr lang="cs-CZ" sz="1800" dirty="0" err="1"/>
              <a:t>ŽoP</a:t>
            </a:r>
            <a:r>
              <a:rPr lang="cs-CZ" sz="1800" dirty="0"/>
              <a:t> v MS2014 – Příloha č. 1 SP</a:t>
            </a:r>
          </a:p>
          <a:p>
            <a:pPr marL="0" indent="0" algn="just">
              <a:buNone/>
            </a:pPr>
            <a:endParaRPr lang="cs-CZ" b="1" dirty="0"/>
          </a:p>
          <a:p>
            <a:pPr algn="just"/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68772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5909E2-8953-449A-A664-B27490E86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7030A0"/>
                </a:solidFill>
              </a:rPr>
              <a:t>Založení žádosti v MS2014+</a:t>
            </a:r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70BADBD6-037A-4BAC-B8FB-CD2D17AA3F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729" y="1825625"/>
            <a:ext cx="9126541" cy="4351338"/>
          </a:xfr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32A5D6C8-86A5-4A21-924D-687CCAA76693}"/>
              </a:ext>
            </a:extLst>
          </p:cNvPr>
          <p:cNvSpPr/>
          <p:nvPr/>
        </p:nvSpPr>
        <p:spPr>
          <a:xfrm>
            <a:off x="8446415" y="4001294"/>
            <a:ext cx="1951349" cy="15322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37044B2-A801-475C-82C2-856D2D0BFD1D}"/>
              </a:ext>
            </a:extLst>
          </p:cNvPr>
          <p:cNvSpPr/>
          <p:nvPr/>
        </p:nvSpPr>
        <p:spPr>
          <a:xfrm>
            <a:off x="8446415" y="3506772"/>
            <a:ext cx="1951349" cy="28280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26920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5A72E6-F152-4690-8E10-DDE15F34F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7030A0"/>
                </a:solidFill>
              </a:rPr>
              <a:t>Založení žádosti v MS2014+</a:t>
            </a:r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CCF0DD28-AC5F-48D6-8424-1510F6546E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401" y="1825625"/>
            <a:ext cx="8775198" cy="4351338"/>
          </a:xfr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B2AD0722-32E9-4191-AEBA-739FD48554D9}"/>
              </a:ext>
            </a:extLst>
          </p:cNvPr>
          <p:cNvSpPr/>
          <p:nvPr/>
        </p:nvSpPr>
        <p:spPr>
          <a:xfrm>
            <a:off x="1640263" y="2535810"/>
            <a:ext cx="848413" cy="2262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12604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9C088B-5FA3-48F7-B2EE-49F7F5FB5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7030A0"/>
                </a:solidFill>
              </a:rPr>
              <a:t>Založení žádosti v MS2014+</a:t>
            </a:r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37A463BF-0601-415D-9E8E-55221751DF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" r="18101" b="22869"/>
          <a:stretch/>
        </p:blipFill>
        <p:spPr>
          <a:xfrm>
            <a:off x="1492753" y="1816199"/>
            <a:ext cx="9206493" cy="4273517"/>
          </a:xfr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AB3167E8-A02D-49BB-808C-2C943B6F2B77}"/>
              </a:ext>
            </a:extLst>
          </p:cNvPr>
          <p:cNvSpPr/>
          <p:nvPr/>
        </p:nvSpPr>
        <p:spPr>
          <a:xfrm>
            <a:off x="3855562" y="4986778"/>
            <a:ext cx="2648933" cy="2262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1532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5415" y="246606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Představení podmínek výzvy</a:t>
            </a:r>
          </a:p>
        </p:txBody>
      </p:sp>
    </p:spTree>
    <p:extLst>
      <p:ext uri="{BB962C8B-B14F-4D97-AF65-F5344CB8AC3E}">
        <p14:creationId xmlns:p14="http://schemas.microsoft.com/office/powerpoint/2010/main" val="11494269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A8084F-4E47-49E7-A8AD-CD0E7F430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7030A0"/>
                </a:solidFill>
              </a:rPr>
              <a:t>Založení žádosti v MS2014+</a:t>
            </a:r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F1351862-4898-4D63-A0E3-AF7B3B6CD6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4" b="23019"/>
          <a:stretch/>
        </p:blipFill>
        <p:spPr>
          <a:xfrm>
            <a:off x="1765780" y="2234152"/>
            <a:ext cx="8660440" cy="2978870"/>
          </a:xfr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FE69A3D5-237D-4A75-AC91-095430499B8C}"/>
              </a:ext>
            </a:extLst>
          </p:cNvPr>
          <p:cNvSpPr/>
          <p:nvPr/>
        </p:nvSpPr>
        <p:spPr>
          <a:xfrm>
            <a:off x="1875934" y="3968683"/>
            <a:ext cx="4977353" cy="4147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35516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61BC11-D3EB-4BD2-B400-DBEB7C8A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7030A0"/>
                </a:solidFill>
              </a:rPr>
              <a:t>Založení žádosti v MS2014+</a:t>
            </a:r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0F6B4732-90D8-411D-9996-DB335BA084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7" b="18253"/>
          <a:stretch/>
        </p:blipFill>
        <p:spPr>
          <a:xfrm>
            <a:off x="1233122" y="1872759"/>
            <a:ext cx="9725755" cy="4311224"/>
          </a:xfr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A2B3DD99-0142-4454-9E13-0F22B0837D70}"/>
              </a:ext>
            </a:extLst>
          </p:cNvPr>
          <p:cNvSpPr/>
          <p:nvPr/>
        </p:nvSpPr>
        <p:spPr>
          <a:xfrm flipV="1">
            <a:off x="1423449" y="4722828"/>
            <a:ext cx="1065228" cy="2450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39176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18AEF7-7E25-45C7-8EFF-D6B23C37A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7030A0"/>
                </a:solidFill>
              </a:rPr>
              <a:t>Založení žádosti v MS2014+</a:t>
            </a:r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60692C81-C3E0-49BC-833D-C94A5E67F3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52" y="1825625"/>
            <a:ext cx="9310096" cy="4351338"/>
          </a:xfr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DB9E9A6E-18D4-42FD-9A44-6DB536F25197}"/>
              </a:ext>
            </a:extLst>
          </p:cNvPr>
          <p:cNvSpPr/>
          <p:nvPr/>
        </p:nvSpPr>
        <p:spPr>
          <a:xfrm flipV="1">
            <a:off x="9671901" y="3429000"/>
            <a:ext cx="273378" cy="3134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68183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DC00F5-A84E-467D-BF6A-33AF12D62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7030A0"/>
                </a:solidFill>
              </a:rPr>
              <a:t>Založení žádosti v MS2014+</a:t>
            </a:r>
            <a:endParaRPr lang="cs-CZ" dirty="0"/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A9B77567-72A5-466B-A1B8-BDDB499E95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853" y="2217229"/>
            <a:ext cx="8800294" cy="3636815"/>
          </a:xfr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46895E64-2946-4BC9-A2D4-9E7A40B1B858}"/>
              </a:ext>
            </a:extLst>
          </p:cNvPr>
          <p:cNvSpPr/>
          <p:nvPr/>
        </p:nvSpPr>
        <p:spPr>
          <a:xfrm flipV="1">
            <a:off x="1809947" y="4157220"/>
            <a:ext cx="5533533" cy="3205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40966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117583-5B4A-4455-8323-B34C244EE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7030A0"/>
                </a:solidFill>
              </a:rPr>
              <a:t>Založení žádosti v MS2014+</a:t>
            </a:r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342FF990-0546-4125-B42E-FD3E9A8D8B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6" b="11537"/>
          <a:stretch/>
        </p:blipFill>
        <p:spPr>
          <a:xfrm>
            <a:off x="947916" y="1863332"/>
            <a:ext cx="10296167" cy="4292371"/>
          </a:xfr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50A1C9B2-106F-4132-840A-BFC612FD34C8}"/>
              </a:ext>
            </a:extLst>
          </p:cNvPr>
          <p:cNvSpPr/>
          <p:nvPr/>
        </p:nvSpPr>
        <p:spPr>
          <a:xfrm flipV="1">
            <a:off x="6693033" y="4920791"/>
            <a:ext cx="1329178" cy="3016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08519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Užitečné informace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b="1" dirty="0"/>
              <a:t>Třetí výzva na opatření Bezpečnosti dopravy </a:t>
            </a:r>
            <a:r>
              <a:rPr lang="cs-CZ" sz="1800" dirty="0"/>
              <a:t>bude vyhlášena v 2. polovině roku 2019 a to na aktivitu Bezpečnost dopravy a </a:t>
            </a:r>
            <a:r>
              <a:rPr lang="cs-CZ" sz="1800" dirty="0" err="1"/>
              <a:t>cyklodoprava</a:t>
            </a:r>
            <a:r>
              <a:rPr lang="cs-CZ" sz="1800" dirty="0"/>
              <a:t> s celkovou alokací 4 700 000 Kč.</a:t>
            </a:r>
          </a:p>
          <a:p>
            <a:r>
              <a:rPr lang="cs-CZ" sz="1800" b="1" dirty="0"/>
              <a:t>Nepodávat žádost v posledních hodinách </a:t>
            </a:r>
            <a:r>
              <a:rPr lang="cs-CZ" sz="1800" dirty="0"/>
              <a:t>před uzavřením výzvy</a:t>
            </a:r>
          </a:p>
          <a:p>
            <a:r>
              <a:rPr lang="cs-CZ" sz="1800" dirty="0"/>
              <a:t>Postupovat nejen </a:t>
            </a:r>
            <a:r>
              <a:rPr lang="cs-CZ" sz="1800" b="1" dirty="0"/>
              <a:t>dle Specifických pravidel</a:t>
            </a:r>
            <a:r>
              <a:rPr lang="cs-CZ" sz="1800" dirty="0"/>
              <a:t>, ale také </a:t>
            </a:r>
            <a:r>
              <a:rPr lang="cs-CZ" sz="1800" b="1" dirty="0"/>
              <a:t>Obecných pravidel IROP</a:t>
            </a:r>
            <a:endParaRPr lang="cs-CZ" sz="1800" dirty="0"/>
          </a:p>
          <a:p>
            <a:r>
              <a:rPr lang="cs-CZ" sz="1800" dirty="0"/>
              <a:t>Nutné doložit všechny </a:t>
            </a:r>
            <a:r>
              <a:rPr lang="cs-CZ" sz="1800" b="1" dirty="0"/>
              <a:t>povinné přílohy </a:t>
            </a:r>
            <a:r>
              <a:rPr lang="cs-CZ" sz="1800" dirty="0"/>
              <a:t>(u nerelevantních vložit zdůvodnění)</a:t>
            </a:r>
          </a:p>
          <a:p>
            <a:r>
              <a:rPr lang="cs-CZ" sz="1800" dirty="0"/>
              <a:t>Předložit projekt do </a:t>
            </a:r>
            <a:r>
              <a:rPr lang="cs-CZ" sz="1800" b="1" dirty="0"/>
              <a:t>správné výzvy MAS a </a:t>
            </a:r>
            <a:r>
              <a:rPr lang="cs-CZ" sz="1800" b="1" dirty="0" err="1"/>
              <a:t>podvýzvy</a:t>
            </a:r>
            <a:r>
              <a:rPr lang="cs-CZ" sz="1800" b="1" dirty="0"/>
              <a:t> MAS</a:t>
            </a:r>
            <a:endParaRPr lang="cs-CZ" sz="1800" dirty="0"/>
          </a:p>
          <a:p>
            <a:r>
              <a:rPr lang="cs-CZ" sz="1800" dirty="0"/>
              <a:t>Nutnost </a:t>
            </a:r>
            <a:r>
              <a:rPr lang="cs-CZ" sz="1800" b="1" dirty="0"/>
              <a:t>souladu údajů </a:t>
            </a:r>
            <a:r>
              <a:rPr lang="cs-CZ" sz="1800" dirty="0"/>
              <a:t>vyplněných v žádosti v IS KP14+ a v přiložených přílohách žádosti</a:t>
            </a:r>
          </a:p>
          <a:p>
            <a:r>
              <a:rPr lang="cs-CZ" sz="1800" dirty="0"/>
              <a:t>Jednoznačně </a:t>
            </a:r>
            <a:r>
              <a:rPr lang="cs-CZ" sz="1800" b="1" dirty="0"/>
              <a:t>vymezovat výdaje </a:t>
            </a:r>
            <a:r>
              <a:rPr lang="cs-CZ" sz="1800" dirty="0"/>
              <a:t>na hlavní a vedlejší aktivity</a:t>
            </a:r>
          </a:p>
          <a:p>
            <a:r>
              <a:rPr lang="cs-CZ" sz="1800" b="1" dirty="0"/>
              <a:t>Výstupy projektu </a:t>
            </a:r>
            <a:r>
              <a:rPr lang="cs-CZ" sz="1800" dirty="0"/>
              <a:t>musí být zachovány min. po dobu udržitelnosti (5 let)</a:t>
            </a:r>
          </a:p>
          <a:p>
            <a:pPr algn="just"/>
            <a:endParaRPr lang="cs-CZ" b="1" dirty="0"/>
          </a:p>
          <a:p>
            <a:pPr algn="just"/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92452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Kontakty/odkazy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1600" b="1" dirty="0"/>
              <a:t>Kontakt na pracovníky MAS:</a:t>
            </a:r>
          </a:p>
          <a:p>
            <a:pPr algn="just"/>
            <a:r>
              <a:rPr lang="cs-CZ" sz="1600" dirty="0"/>
              <a:t>Petr Škoda, </a:t>
            </a:r>
            <a:r>
              <a:rPr lang="cs-CZ" sz="1600" dirty="0" err="1"/>
              <a:t>DiS</a:t>
            </a:r>
            <a:r>
              <a:rPr lang="cs-CZ" sz="1600" dirty="0"/>
              <a:t>. – tel. 725 925 454</a:t>
            </a:r>
          </a:p>
          <a:p>
            <a:pPr algn="just"/>
            <a:r>
              <a:rPr lang="cs-CZ" sz="1600" dirty="0"/>
              <a:t>Mgr. Veronika </a:t>
            </a:r>
            <a:r>
              <a:rPr lang="cs-CZ" sz="1600" dirty="0" err="1"/>
              <a:t>Koštálová</a:t>
            </a:r>
            <a:r>
              <a:rPr lang="cs-CZ" sz="1600" dirty="0"/>
              <a:t> – tel. 602 554 458</a:t>
            </a:r>
          </a:p>
          <a:p>
            <a:pPr algn="just"/>
            <a:r>
              <a:rPr lang="cs-CZ" sz="1600" dirty="0"/>
              <a:t>E-mail: </a:t>
            </a:r>
            <a:r>
              <a:rPr lang="cs-CZ" sz="1600" dirty="0">
                <a:hlinkClick r:id="rId2"/>
              </a:rPr>
              <a:t>massvitava@unet.cz</a:t>
            </a:r>
            <a:endParaRPr lang="cs-CZ" sz="1600" dirty="0"/>
          </a:p>
          <a:p>
            <a:pPr algn="just"/>
            <a:endParaRPr lang="cs-CZ" sz="1600" dirty="0"/>
          </a:p>
          <a:p>
            <a:pPr algn="just"/>
            <a:r>
              <a:rPr lang="cs-CZ" sz="1600" dirty="0"/>
              <a:t>Odkaz na vyhlášenou výzvu na webu MAS: </a:t>
            </a:r>
            <a:r>
              <a:rPr lang="cs-CZ" sz="1600" dirty="0">
                <a:hlinkClick r:id="rId3"/>
              </a:rPr>
              <a:t>http://massvitava.cz/vyhlasena-vyzva-irop-12018--bezpecna-doprava-ii</a:t>
            </a:r>
            <a:endParaRPr lang="cs-CZ" sz="1600" dirty="0"/>
          </a:p>
          <a:p>
            <a:pPr algn="just"/>
            <a:r>
              <a:rPr lang="cs-CZ" sz="1600" dirty="0"/>
              <a:t>Odkaz na Obecná a Specifická pravidla: </a:t>
            </a:r>
            <a:r>
              <a:rPr lang="cs-CZ" sz="1600" dirty="0">
                <a:hlinkClick r:id="rId4"/>
              </a:rPr>
              <a:t>http://www.irop.mmr.cz/cs/Vyzvy/Seznam/Vyzva-c-53-Udrzitelna-doprava-integrovane-projekty</a:t>
            </a:r>
            <a:endParaRPr lang="cs-CZ" sz="1600" dirty="0"/>
          </a:p>
          <a:p>
            <a:pPr algn="just"/>
            <a:endParaRPr lang="cs-CZ" sz="1600" dirty="0"/>
          </a:p>
          <a:p>
            <a:pPr marL="0" indent="0" algn="just">
              <a:buNone/>
            </a:pPr>
            <a:endParaRPr lang="cs-CZ" b="1" dirty="0"/>
          </a:p>
          <a:p>
            <a:pPr algn="just"/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21895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00B050"/>
                </a:solidFill>
              </a:rPr>
              <a:t>Diskuze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9" b="16150"/>
          <a:stretch/>
        </p:blipFill>
        <p:spPr>
          <a:xfrm>
            <a:off x="2334519" y="1825625"/>
            <a:ext cx="75229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683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Základní údaje o výzvě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/>
              <a:t>Číslo a druh výzvy: 179/06_16_038/CLLD_16_01_049, kolová</a:t>
            </a:r>
          </a:p>
          <a:p>
            <a:pPr algn="just"/>
            <a:r>
              <a:rPr lang="cs-CZ" sz="1800" b="1" dirty="0"/>
              <a:t>Datum a čas vyhlášení výzvy:</a:t>
            </a:r>
            <a:r>
              <a:rPr lang="pl-PL" sz="1800" b="1" dirty="0"/>
              <a:t> </a:t>
            </a:r>
            <a:r>
              <a:rPr lang="cs-CZ" sz="1800" dirty="0"/>
              <a:t>17. 7. 2018, 12:00 hod.</a:t>
            </a:r>
          </a:p>
          <a:p>
            <a:pPr algn="just"/>
            <a:r>
              <a:rPr lang="cs-CZ" sz="1800" b="1" dirty="0"/>
              <a:t>Podání žádostí prostřednictvím IS KP14+ </a:t>
            </a:r>
          </a:p>
          <a:p>
            <a:pPr algn="just"/>
            <a:r>
              <a:rPr lang="cs-CZ" sz="1800" b="1" dirty="0"/>
              <a:t>Časová způsobilost: </a:t>
            </a:r>
            <a:r>
              <a:rPr lang="cs-CZ" sz="1800" dirty="0"/>
              <a:t>1. 1. 2014 – 30. 6. 2023</a:t>
            </a:r>
          </a:p>
          <a:p>
            <a:pPr algn="just"/>
            <a:r>
              <a:rPr lang="cs-CZ" sz="1800" b="1" dirty="0"/>
              <a:t>Územní vymezení: </a:t>
            </a:r>
            <a:r>
              <a:rPr lang="cs-CZ" sz="1800" dirty="0"/>
              <a:t>území MAS Svitava</a:t>
            </a:r>
          </a:p>
          <a:p>
            <a:r>
              <a:rPr lang="cs-CZ" sz="1800" b="1" dirty="0"/>
              <a:t>Alokace výzvy (CZV): </a:t>
            </a:r>
            <a:r>
              <a:rPr lang="cs-CZ" sz="1800" dirty="0"/>
              <a:t>4 947 368,000 Kč	</a:t>
            </a:r>
          </a:p>
          <a:p>
            <a:pPr algn="just"/>
            <a:r>
              <a:rPr lang="cs-CZ" sz="1800" b="1" dirty="0"/>
              <a:t>Forma podpory: </a:t>
            </a:r>
            <a:r>
              <a:rPr lang="cs-CZ" sz="1800" dirty="0"/>
              <a:t>ex-post financování (možnost etapizovat)</a:t>
            </a:r>
          </a:p>
          <a:p>
            <a:pPr algn="just"/>
            <a:r>
              <a:rPr lang="cs-CZ" sz="1800" b="1" dirty="0"/>
              <a:t>Dělení způsobilých výdajů: </a:t>
            </a:r>
            <a:r>
              <a:rPr lang="cs-CZ" sz="1800" dirty="0"/>
              <a:t>min. 85 % hlavní aktivity, max. 15% vedlejší aktivity</a:t>
            </a:r>
          </a:p>
          <a:p>
            <a:pPr algn="just"/>
            <a:r>
              <a:rPr lang="cs-CZ" sz="1800" b="1" dirty="0"/>
              <a:t>Míra podpory: </a:t>
            </a:r>
            <a:r>
              <a:rPr lang="cs-CZ" sz="1800" dirty="0"/>
              <a:t>95% z CZV (5% spoluúčast příjemce)</a:t>
            </a:r>
          </a:p>
          <a:p>
            <a:pPr algn="just"/>
            <a:r>
              <a:rPr lang="cs-CZ" sz="1800" b="1" dirty="0"/>
              <a:t>Udržitelnost projektu: </a:t>
            </a:r>
            <a:r>
              <a:rPr lang="cs-CZ" sz="1800" dirty="0"/>
              <a:t>5 let od proplacení poslední platby</a:t>
            </a:r>
          </a:p>
          <a:p>
            <a:pPr marL="0" indent="0" algn="just">
              <a:buNone/>
            </a:pPr>
            <a:endParaRPr lang="cs-CZ" b="1" dirty="0"/>
          </a:p>
          <a:p>
            <a:pPr algn="just"/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9060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554186" cy="1325563"/>
          </a:xfrm>
        </p:spPr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Území MAS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8" t="1676" r="8811" b="837"/>
          <a:stretch/>
        </p:blipFill>
        <p:spPr>
          <a:xfrm>
            <a:off x="6179236" y="228202"/>
            <a:ext cx="3980986" cy="64900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5500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Dokumentace k výzvě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cs-CZ" b="1" dirty="0"/>
          </a:p>
          <a:p>
            <a:pPr algn="just"/>
            <a:r>
              <a:rPr lang="cs-CZ" sz="1800" dirty="0"/>
              <a:t>Výzva č. 4/2018 IROP - Bezpečná doprava II. (text výzvy)</a:t>
            </a:r>
          </a:p>
          <a:p>
            <a:pPr marL="0" indent="0" algn="just">
              <a:buNone/>
            </a:pPr>
            <a:endParaRPr lang="cs-CZ" sz="1800" dirty="0"/>
          </a:p>
          <a:p>
            <a:r>
              <a:rPr lang="cs-CZ" sz="1800" dirty="0"/>
              <a:t>Interní postupy MAS Svitava (platné k 24. 4. 2018)</a:t>
            </a:r>
          </a:p>
          <a:p>
            <a:r>
              <a:rPr lang="cs-CZ" sz="1800" dirty="0"/>
              <a:t>Kritéria pro hodnocení projektů realizovaných prostřednictvím CLLD - Bezpečná doprava II.</a:t>
            </a:r>
          </a:p>
          <a:p>
            <a:pPr marL="0" indent="0">
              <a:buNone/>
            </a:pPr>
            <a:endParaRPr lang="cs-CZ" sz="1800" dirty="0"/>
          </a:p>
          <a:p>
            <a:r>
              <a:rPr lang="cs-CZ" sz="1800" dirty="0"/>
              <a:t>Obecná a Specifická pravidla IROP - výzva č. 53</a:t>
            </a:r>
          </a:p>
          <a:p>
            <a:r>
              <a:rPr lang="cs-CZ" sz="1800" dirty="0"/>
              <a:t>Postup pro podání Žádosti o podporu v MS2014+ (platné k 29. 6. 2018)</a:t>
            </a:r>
          </a:p>
          <a:p>
            <a:r>
              <a:rPr lang="cs-CZ" sz="1800" dirty="0"/>
              <a:t>Postup založení žádosti do výzvy MAS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191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Termíny vyhlášené výzvy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1800" b="1" dirty="0"/>
              <a:t>Vyhlášení výzvy: </a:t>
            </a:r>
            <a:r>
              <a:rPr lang="cs-CZ" sz="1800" dirty="0"/>
              <a:t>17. 7. 2018, 12:00 hod.</a:t>
            </a:r>
          </a:p>
          <a:p>
            <a:pPr algn="just"/>
            <a:r>
              <a:rPr lang="cs-CZ" sz="1800" b="1" dirty="0"/>
              <a:t>Zpřístupnění výzvy v IS KP14+: </a:t>
            </a:r>
            <a:r>
              <a:rPr lang="cs-CZ" sz="1800" dirty="0"/>
              <a:t>17. 7. 2018, 12:00 hod.</a:t>
            </a:r>
          </a:p>
          <a:p>
            <a:pPr algn="just"/>
            <a:r>
              <a:rPr lang="cs-CZ" sz="1800" b="1" dirty="0"/>
              <a:t>Ukončení příjmu žádostí</a:t>
            </a:r>
            <a:r>
              <a:rPr lang="cs-CZ" sz="1800" dirty="0"/>
              <a:t>: 28. 9. 2018, 12:00 hod.</a:t>
            </a:r>
          </a:p>
          <a:p>
            <a:pPr algn="just"/>
            <a:r>
              <a:rPr lang="cs-CZ" sz="1800" b="1" dirty="0"/>
              <a:t>Datum zahájení realizace: </a:t>
            </a:r>
            <a:r>
              <a:rPr lang="cs-CZ" sz="1800" dirty="0"/>
              <a:t>nejdříve od 1. 1. 2014</a:t>
            </a:r>
          </a:p>
          <a:p>
            <a:pPr algn="just"/>
            <a:r>
              <a:rPr lang="cs-CZ" sz="1800" b="1" dirty="0"/>
              <a:t>Datum ukončení realizace: </a:t>
            </a:r>
            <a:r>
              <a:rPr lang="cs-CZ" sz="1800" dirty="0"/>
              <a:t>do 30. 6. 2023 (realizace projektu nesmí být ukončena před podáním žádosti o podporu v MS2014+)</a:t>
            </a:r>
          </a:p>
          <a:p>
            <a:pPr algn="just"/>
            <a:r>
              <a:rPr lang="cs-CZ" sz="1800" b="1" dirty="0"/>
              <a:t>Etapy projektu: </a:t>
            </a:r>
            <a:r>
              <a:rPr lang="cs-CZ" sz="1800" dirty="0"/>
              <a:t>délka etapy min. 3 měsíce</a:t>
            </a:r>
          </a:p>
          <a:p>
            <a:pPr algn="just"/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0803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Popis výzvy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858282"/>
            <a:ext cx="10515600" cy="4351338"/>
          </a:xfrm>
        </p:spPr>
        <p:txBody>
          <a:bodyPr>
            <a:normAutofit/>
          </a:bodyPr>
          <a:lstStyle/>
          <a:p>
            <a:r>
              <a:rPr lang="cs-CZ" sz="1800" b="1" dirty="0"/>
              <a:t>Oprávnění žadatelé: </a:t>
            </a:r>
            <a:r>
              <a:rPr lang="cs-CZ" sz="1800" dirty="0"/>
              <a:t>obce, DSO, organizace zřizované nebo zakládané obcemi nebo DSO	</a:t>
            </a:r>
          </a:p>
          <a:p>
            <a:pPr algn="just"/>
            <a:r>
              <a:rPr lang="cs-CZ" sz="1800" b="1" dirty="0"/>
              <a:t>Cílová skupina: </a:t>
            </a:r>
            <a:r>
              <a:rPr lang="cs-CZ" sz="1800" dirty="0"/>
              <a:t>obyvatelé, návštěvníci, dojíždějící za prací a službami, uživatelé veřejné podpory</a:t>
            </a:r>
          </a:p>
          <a:p>
            <a:pPr algn="just"/>
            <a:r>
              <a:rPr lang="cs-CZ" sz="1800" b="1" dirty="0"/>
              <a:t>Limity CZV na 1 projekt: </a:t>
            </a:r>
            <a:r>
              <a:rPr lang="cs-CZ" sz="1800" dirty="0"/>
              <a:t>min. </a:t>
            </a:r>
            <a:r>
              <a:rPr lang="cs-CZ" sz="1800" b="1" dirty="0"/>
              <a:t>400 000 Kč</a:t>
            </a:r>
            <a:r>
              <a:rPr lang="cs-CZ" sz="1800" dirty="0"/>
              <a:t>, max. </a:t>
            </a:r>
            <a:r>
              <a:rPr lang="cs-CZ" sz="1800" b="1" dirty="0"/>
              <a:t>4 500 000 Kč</a:t>
            </a:r>
          </a:p>
          <a:p>
            <a:r>
              <a:rPr lang="cs-CZ" sz="1800" b="1" dirty="0"/>
              <a:t>Příjmy projektu: </a:t>
            </a:r>
            <a:r>
              <a:rPr lang="cs-CZ" sz="1800" dirty="0"/>
              <a:t>Projekty nemohou vytvářet příjmy podle čl. 61 Obecného nařízení. Projekty mohou vytvářet příjmy podle čl. 65 odst. 8 Obecného nařízení - jiné peněžní příjmy (je nutné odečíst čisté jiné peněžní příjmy, vytvořené v období realizace projektu, od způsobilých výdajů projektu). Čisté jiné peněžní příjmy se vypočítají jako rozdíl mezi jinými peněžními příjmy, vytvořenými projektem (např. příjmy za prodej materiálu získaného během přípravy staveniště), a provozními výdaji projektu vzniklými během realizace projektu. </a:t>
            </a:r>
          </a:p>
          <a:p>
            <a:r>
              <a:rPr lang="cs-CZ" sz="1800" b="1" dirty="0"/>
              <a:t>Veřejná podpora:  </a:t>
            </a:r>
            <a:r>
              <a:rPr lang="cs-CZ" sz="1800" dirty="0"/>
              <a:t>Podporovány budou projekty, které nezakládají veřejnou podporu (viz čl. 107 odst. 1 Smlouvy o fungování EU).</a:t>
            </a:r>
            <a:r>
              <a:rPr lang="cs-CZ" dirty="0"/>
              <a:t>	</a:t>
            </a:r>
          </a:p>
          <a:p>
            <a:pPr algn="just"/>
            <a:r>
              <a:rPr lang="cs-CZ" sz="1800" b="1" dirty="0"/>
              <a:t>Analýza CBA: </a:t>
            </a:r>
            <a:r>
              <a:rPr lang="cs-CZ" sz="1800" dirty="0"/>
              <a:t>pouze u projektů s CZV nad 5 mil., v modulu CBA v MS2014+ zpracovává finanční analýzu.</a:t>
            </a:r>
          </a:p>
          <a:p>
            <a:pPr algn="just"/>
            <a:endParaRPr lang="cs-CZ" b="1" dirty="0"/>
          </a:p>
          <a:p>
            <a:pPr algn="just"/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8491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Podporované aktivity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1800" b="1" dirty="0"/>
              <a:t>Hlavní aktivity (min. 85% CZV)</a:t>
            </a:r>
          </a:p>
          <a:p>
            <a:pPr algn="just"/>
            <a:r>
              <a:rPr lang="cs-CZ" sz="1600" dirty="0"/>
              <a:t>Rekonstrukce, modernizace a výstavba chodníků podél silnic I., II. a III. třídy a místních komunikací, přizpůsobených osobám s omezenou schopností pohybu a orientace, včetně přechodů pro chodce a míst pro přecházení. </a:t>
            </a:r>
          </a:p>
          <a:p>
            <a:pPr algn="just"/>
            <a:r>
              <a:rPr lang="cs-CZ" sz="1600" dirty="0"/>
              <a:t>Rekonstrukce, modernizace a výstavba bezbariérových komunikací pro pěší k zastávkám veřejné hromadné dopravy. </a:t>
            </a:r>
          </a:p>
          <a:p>
            <a:pPr algn="just"/>
            <a:r>
              <a:rPr lang="cs-CZ" sz="1600" dirty="0"/>
              <a:t>Rekonstrukce, modernizace a výstavba podchodů nebo lávek pro chodce přes silnice I., II. a III. třídy, místní komunikace, železniční a tramvajovou dráhu, přizpůsobených osobám s omezenou schopností pohybu a orientace a navazujících na bezbariérové komunikace po pěší. </a:t>
            </a:r>
          </a:p>
          <a:p>
            <a:pPr algn="just"/>
            <a:r>
              <a:rPr lang="cs-CZ" sz="1600" dirty="0"/>
              <a:t>Realizace souvisejících prvků zvyšujících bezpečnost železniční, silniční, cyklistické a pěší dopravy.</a:t>
            </a:r>
            <a:r>
              <a:rPr lang="cs-CZ" dirty="0"/>
              <a:t>	</a:t>
            </a:r>
            <a:endParaRPr lang="cs-CZ" sz="1800" b="1" dirty="0"/>
          </a:p>
          <a:p>
            <a:pPr algn="just"/>
            <a:endParaRPr lang="cs-CZ" sz="1800" b="1" dirty="0"/>
          </a:p>
          <a:p>
            <a:pPr algn="just"/>
            <a:r>
              <a:rPr lang="cs-CZ" sz="1800" b="1" dirty="0"/>
              <a:t>Vedlejší aktivity (max. 15% CZV)</a:t>
            </a:r>
          </a:p>
          <a:p>
            <a:pPr algn="just"/>
            <a:r>
              <a:rPr lang="cs-CZ" sz="1600" dirty="0"/>
              <a:t>Realizace stavbou vyvolaných investic, zpracování projektových dokumentací, zpracování studie proveditelnosti, výkup nemovitostí podmiňujících výstavbu, provádění inženýrské činnosti ve výstavbě, povinná publicita.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547055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1269</TotalTime>
  <Words>2252</Words>
  <Application>Microsoft Office PowerPoint</Application>
  <PresentationFormat>Širokoúhlá obrazovka</PresentationFormat>
  <Paragraphs>231</Paragraphs>
  <Slides>37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Motiv Office</vt:lpstr>
      <vt:lpstr>SEMINÁŘ PRO ŽADATELE</vt:lpstr>
      <vt:lpstr>Program:</vt:lpstr>
      <vt:lpstr>1. Představení podmínek výzvy</vt:lpstr>
      <vt:lpstr>Základní údaje o výzvě</vt:lpstr>
      <vt:lpstr>Území MAS</vt:lpstr>
      <vt:lpstr>Dokumentace k výzvě</vt:lpstr>
      <vt:lpstr>Termíny vyhlášené výzvy</vt:lpstr>
      <vt:lpstr>Popis výzvy</vt:lpstr>
      <vt:lpstr>Podporované aktivity</vt:lpstr>
      <vt:lpstr>Způsobilé výdaje</vt:lpstr>
      <vt:lpstr>Nezpůsobilé výdaje</vt:lpstr>
      <vt:lpstr>Indikátory </vt:lpstr>
      <vt:lpstr>Povinné přílohy </vt:lpstr>
      <vt:lpstr>Udržitelnost</vt:lpstr>
      <vt:lpstr>Publicita</vt:lpstr>
      <vt:lpstr>2. Hodnocení projektů</vt:lpstr>
      <vt:lpstr>Průběh hodnocení</vt:lpstr>
      <vt:lpstr>Kritéria pro hodnocení projektů – FN + P</vt:lpstr>
      <vt:lpstr>Kritéria pro hodnocení projektů – FN + P</vt:lpstr>
      <vt:lpstr>Kritéria pro hodnocení projektů – FN + P</vt:lpstr>
      <vt:lpstr>Kritéria pro hodnocení projektů – věcné hodn.</vt:lpstr>
      <vt:lpstr>Kritéria pro hodnocení projektů – věcné hodn.</vt:lpstr>
      <vt:lpstr>Závěrečné ověření způsobilosti</vt:lpstr>
      <vt:lpstr>Kritéria pro ZOZ projektů </vt:lpstr>
      <vt:lpstr>3. Základní informace o aplikaci IS KP14+</vt:lpstr>
      <vt:lpstr>Založení žádosti v MS2014+</vt:lpstr>
      <vt:lpstr>Založení žádosti v MS2014+</vt:lpstr>
      <vt:lpstr>Založení žádosti v MS2014+</vt:lpstr>
      <vt:lpstr>Založení žádosti v MS2014+</vt:lpstr>
      <vt:lpstr>Založení žádosti v MS2014+</vt:lpstr>
      <vt:lpstr>Založení žádosti v MS2014+</vt:lpstr>
      <vt:lpstr>Založení žádosti v MS2014+</vt:lpstr>
      <vt:lpstr>Založení žádosti v MS2014+</vt:lpstr>
      <vt:lpstr>Založení žádosti v MS2014+</vt:lpstr>
      <vt:lpstr>Užitečné informace</vt:lpstr>
      <vt:lpstr>Kontakty/odkazy</vt:lpstr>
      <vt:lpstr>Diskuze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 Škoda</dc:creator>
  <cp:lastModifiedBy>kancelář MAS Svitava</cp:lastModifiedBy>
  <cp:revision>169</cp:revision>
  <cp:lastPrinted>2017-06-21T06:27:49Z</cp:lastPrinted>
  <dcterms:created xsi:type="dcterms:W3CDTF">2017-03-27T12:47:47Z</dcterms:created>
  <dcterms:modified xsi:type="dcterms:W3CDTF">2023-09-08T08:42:57Z</dcterms:modified>
</cp:coreProperties>
</file>