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57"/>
  </p:notesMasterIdLst>
  <p:handoutMasterIdLst>
    <p:handoutMasterId r:id="rId58"/>
  </p:handoutMasterIdLst>
  <p:sldIdLst>
    <p:sldId id="346" r:id="rId2"/>
    <p:sldId id="268" r:id="rId3"/>
    <p:sldId id="306" r:id="rId4"/>
    <p:sldId id="307" r:id="rId5"/>
    <p:sldId id="347" r:id="rId6"/>
    <p:sldId id="305" r:id="rId7"/>
    <p:sldId id="269" r:id="rId8"/>
    <p:sldId id="270" r:id="rId9"/>
    <p:sldId id="271" r:id="rId10"/>
    <p:sldId id="272" r:id="rId11"/>
    <p:sldId id="273" r:id="rId12"/>
    <p:sldId id="259" r:id="rId13"/>
    <p:sldId id="350" r:id="rId14"/>
    <p:sldId id="275" r:id="rId15"/>
    <p:sldId id="351" r:id="rId16"/>
    <p:sldId id="397" r:id="rId17"/>
    <p:sldId id="348" r:id="rId18"/>
    <p:sldId id="352" r:id="rId19"/>
    <p:sldId id="360" r:id="rId20"/>
    <p:sldId id="400" r:id="rId21"/>
    <p:sldId id="362" r:id="rId22"/>
    <p:sldId id="405" r:id="rId23"/>
    <p:sldId id="361" r:id="rId24"/>
    <p:sldId id="363" r:id="rId25"/>
    <p:sldId id="364" r:id="rId26"/>
    <p:sldId id="406" r:id="rId27"/>
    <p:sldId id="365" r:id="rId28"/>
    <p:sldId id="366" r:id="rId29"/>
    <p:sldId id="371" r:id="rId30"/>
    <p:sldId id="382" r:id="rId31"/>
    <p:sldId id="396" r:id="rId32"/>
    <p:sldId id="373" r:id="rId33"/>
    <p:sldId id="383" r:id="rId34"/>
    <p:sldId id="375" r:id="rId35"/>
    <p:sldId id="378" r:id="rId36"/>
    <p:sldId id="377" r:id="rId37"/>
    <p:sldId id="380" r:id="rId38"/>
    <p:sldId id="381" r:id="rId39"/>
    <p:sldId id="379" r:id="rId40"/>
    <p:sldId id="384" r:id="rId41"/>
    <p:sldId id="387" r:id="rId42"/>
    <p:sldId id="385" r:id="rId43"/>
    <p:sldId id="388" r:id="rId44"/>
    <p:sldId id="389" r:id="rId45"/>
    <p:sldId id="390" r:id="rId46"/>
    <p:sldId id="398" r:id="rId47"/>
    <p:sldId id="392" r:id="rId48"/>
    <p:sldId id="393" r:id="rId49"/>
    <p:sldId id="394" r:id="rId50"/>
    <p:sldId id="395" r:id="rId51"/>
    <p:sldId id="399" r:id="rId52"/>
    <p:sldId id="402" r:id="rId53"/>
    <p:sldId id="403" r:id="rId54"/>
    <p:sldId id="404" r:id="rId55"/>
    <p:sldId id="401" r:id="rId56"/>
  </p:sldIdLst>
  <p:sldSz cx="9144000" cy="6858000" type="screen4x3"/>
  <p:notesSz cx="10001250" cy="687705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40" autoAdjust="0"/>
    <p:restoredTop sz="92613" autoAdjust="0"/>
  </p:normalViewPr>
  <p:slideViewPr>
    <p:cSldViewPr>
      <p:cViewPr>
        <p:scale>
          <a:sx n="69" d="100"/>
          <a:sy n="69" d="100"/>
        </p:scale>
        <p:origin x="-50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28"/>
    </p:cViewPr>
  </p:sorterViewPr>
  <p:notesViewPr>
    <p:cSldViewPr>
      <p:cViewPr varScale="1">
        <p:scale>
          <a:sx n="50" d="100"/>
          <a:sy n="50" d="100"/>
        </p:scale>
        <p:origin x="-2652" y="-108"/>
      </p:cViewPr>
      <p:guideLst>
        <p:guide orient="horz" pos="2166"/>
        <p:guide pos="315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4333414" cy="3438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65528" y="2"/>
            <a:ext cx="4333414" cy="343853"/>
          </a:xfrm>
          <a:prstGeom prst="rect">
            <a:avLst/>
          </a:prstGeom>
        </p:spPr>
        <p:txBody>
          <a:bodyPr vert="horz" lIns="91440" tIns="45720" rIns="91440" bIns="45720" rtlCol="0"/>
          <a:lstStyle>
            <a:lvl1pPr algn="r">
              <a:defRPr sz="1200"/>
            </a:lvl1pPr>
          </a:lstStyle>
          <a:p>
            <a:fld id="{C9621474-21E5-459C-A1F5-62D1B91832BA}" type="datetimeFigureOut">
              <a:rPr lang="cs-CZ" smtClean="0"/>
              <a:pPr/>
              <a:t>2. 5. 2015</a:t>
            </a:fld>
            <a:endParaRPr lang="cs-CZ"/>
          </a:p>
        </p:txBody>
      </p:sp>
      <p:sp>
        <p:nvSpPr>
          <p:cNvPr id="4" name="Zástupný symbol pro zápatí 3"/>
          <p:cNvSpPr>
            <a:spLocks noGrp="1"/>
          </p:cNvSpPr>
          <p:nvPr>
            <p:ph type="ftr" sz="quarter" idx="2"/>
          </p:nvPr>
        </p:nvSpPr>
        <p:spPr>
          <a:xfrm>
            <a:off x="0" y="6532108"/>
            <a:ext cx="4333414" cy="34385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65528" y="6532108"/>
            <a:ext cx="4333414" cy="343853"/>
          </a:xfrm>
          <a:prstGeom prst="rect">
            <a:avLst/>
          </a:prstGeom>
        </p:spPr>
        <p:txBody>
          <a:bodyPr vert="horz" lIns="91440" tIns="45720" rIns="91440" bIns="45720" rtlCol="0" anchor="b"/>
          <a:lstStyle>
            <a:lvl1pPr algn="r">
              <a:defRPr sz="1200"/>
            </a:lvl1pPr>
          </a:lstStyle>
          <a:p>
            <a:fld id="{6C6EEBC8-D412-4594-9E71-FE58DC701AEE}"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4333414" cy="34385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cs-CZ"/>
          </a:p>
        </p:txBody>
      </p:sp>
      <p:sp>
        <p:nvSpPr>
          <p:cNvPr id="3" name="Zástupný symbol pro datum 2"/>
          <p:cNvSpPr>
            <a:spLocks noGrp="1"/>
          </p:cNvSpPr>
          <p:nvPr>
            <p:ph type="dt" idx="1"/>
          </p:nvPr>
        </p:nvSpPr>
        <p:spPr>
          <a:xfrm>
            <a:off x="5665528" y="2"/>
            <a:ext cx="4333414" cy="34385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1B2F6BF5-D3B5-4E8F-B439-5850FD1C758A}" type="datetimeFigureOut">
              <a:rPr lang="cs-CZ"/>
              <a:pPr>
                <a:defRPr/>
              </a:pPr>
              <a:t>2. 5. 2015</a:t>
            </a:fld>
            <a:endParaRPr lang="cs-CZ"/>
          </a:p>
        </p:txBody>
      </p:sp>
      <p:sp>
        <p:nvSpPr>
          <p:cNvPr id="4" name="Zástupný symbol pro obrázek snímku 3"/>
          <p:cNvSpPr>
            <a:spLocks noGrp="1" noRot="1" noChangeAspect="1"/>
          </p:cNvSpPr>
          <p:nvPr>
            <p:ph type="sldImg" idx="2"/>
          </p:nvPr>
        </p:nvSpPr>
        <p:spPr>
          <a:xfrm>
            <a:off x="3281363" y="515938"/>
            <a:ext cx="3438525" cy="2578100"/>
          </a:xfrm>
          <a:prstGeom prst="rect">
            <a:avLst/>
          </a:prstGeom>
          <a:noFill/>
          <a:ln w="12700">
            <a:solidFill>
              <a:prstClr val="black"/>
            </a:solidFill>
          </a:ln>
        </p:spPr>
        <p:txBody>
          <a:bodyPr vert="horz" lIns="96442" tIns="48221" rIns="96442" bIns="48221" rtlCol="0" anchor="ctr"/>
          <a:lstStyle/>
          <a:p>
            <a:pPr lvl="0"/>
            <a:endParaRPr lang="cs-CZ" noProof="0"/>
          </a:p>
        </p:txBody>
      </p:sp>
      <p:sp>
        <p:nvSpPr>
          <p:cNvPr id="5" name="Zástupný symbol pro poznámky 4"/>
          <p:cNvSpPr>
            <a:spLocks noGrp="1"/>
          </p:cNvSpPr>
          <p:nvPr>
            <p:ph type="body" sz="quarter" idx="3"/>
          </p:nvPr>
        </p:nvSpPr>
        <p:spPr>
          <a:xfrm>
            <a:off x="999668" y="3267145"/>
            <a:ext cx="8001923" cy="3094672"/>
          </a:xfrm>
          <a:prstGeom prst="rect">
            <a:avLst/>
          </a:prstGeom>
        </p:spPr>
        <p:txBody>
          <a:bodyPr vert="horz" lIns="96442" tIns="48221" rIns="96442" bIns="48221"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6532108"/>
            <a:ext cx="4333414" cy="34385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5665528" y="6532108"/>
            <a:ext cx="4333414" cy="34385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AAF754F0-55E3-43BB-A2DB-F029397E8A08}"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5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4276"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3CFADA-5843-45C7-AE46-24B2A746A860}" type="slidenum">
              <a:rPr lang="cs-CZ" smtClean="0"/>
              <a:pPr fontAlgn="base">
                <a:spcBef>
                  <a:spcPct val="0"/>
                </a:spcBef>
                <a:spcAft>
                  <a:spcPct val="0"/>
                </a:spcAft>
                <a:defRPr/>
              </a:pPr>
              <a:t>3</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63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530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5C076-7725-4375-9421-14BFCB294268}" type="slidenum">
              <a:rPr lang="cs-CZ" smtClean="0"/>
              <a:pPr fontAlgn="base">
                <a:spcBef>
                  <a:spcPct val="0"/>
                </a:spcBef>
                <a:spcAft>
                  <a:spcPct val="0"/>
                </a:spcAft>
                <a:defRPr/>
              </a:pPr>
              <a:t>4</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73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5632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207653-1B8D-4A34-9D8D-1C6B26F3CAFD}" type="slidenum">
              <a:rPr lang="cs-CZ" smtClean="0"/>
              <a:pPr fontAlgn="base">
                <a:spcBef>
                  <a:spcPct val="0"/>
                </a:spcBef>
                <a:spcAft>
                  <a:spcPct val="0"/>
                </a:spcAft>
                <a:defRPr/>
              </a:pPr>
              <a:t>12</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AF754F0-55E3-43BB-A2DB-F029397E8A08}" type="slidenum">
              <a:rPr lang="cs-CZ" smtClean="0"/>
              <a:pPr>
                <a:defRPr/>
              </a:pPr>
              <a:t>22</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REGULATION (EU) No 1303/2013 OF THE EUROPEAN PARLIAMENT AND OF THE COUNCIL </a:t>
            </a:r>
          </a:p>
          <a:p>
            <a:pPr eaLnBrk="1" fontAlgn="auto" hangingPunct="1">
              <a:spcBef>
                <a:spcPts val="0"/>
              </a:spcBef>
              <a:spcAft>
                <a:spcPts val="0"/>
              </a:spcAft>
              <a:defRPr/>
            </a:pPr>
            <a:r>
              <a:rPr lang="en-US" dirty="0" smtClean="0"/>
              <a:t>of 17 December 2013</a:t>
            </a:r>
          </a:p>
          <a:p>
            <a:pPr eaLnBrk="1" fontAlgn="auto" hangingPunct="1">
              <a:spcBef>
                <a:spcPts val="0"/>
              </a:spcBef>
              <a:spcAft>
                <a:spcPts val="0"/>
              </a:spcAft>
              <a:defRPr/>
            </a:pPr>
            <a:r>
              <a:rPr lang="en-US" dirty="0" smtClean="0"/>
              <a:t>laying down common provisions on the European Regional Development Fund, the European Social Fund, the Cohesion Fund, the European Agricultural Fund for Rural Development and the European Maritime and Fisheries Fund and laying down general provisions on the European Regional Development Fund, the European Social Fund, the Cohesion Fund and the European Maritime and Fisheries Fund and repealing Council Regulation (EC) No 1083/2006</a:t>
            </a:r>
          </a:p>
          <a:p>
            <a:pPr eaLnBrk="1" fontAlgn="auto" hangingPunct="1">
              <a:spcBef>
                <a:spcPts val="0"/>
              </a:spcBef>
              <a:spcAft>
                <a:spcPts val="0"/>
              </a:spcAft>
              <a:defRPr/>
            </a:pPr>
            <a:endParaRPr lang="cs-CZ" i="1" dirty="0" smtClean="0"/>
          </a:p>
          <a:p>
            <a:pPr eaLnBrk="1" fontAlgn="auto" hangingPunct="1">
              <a:spcBef>
                <a:spcPts val="0"/>
              </a:spcBef>
              <a:spcAft>
                <a:spcPts val="0"/>
              </a:spcAft>
              <a:defRPr/>
            </a:pPr>
            <a:r>
              <a:rPr lang="en-US" i="1" dirty="0" smtClean="0"/>
              <a:t>CHAPTER ΙΙΙ</a:t>
            </a:r>
            <a:r>
              <a:rPr lang="en-US" dirty="0" smtClean="0"/>
              <a:t> </a:t>
            </a:r>
          </a:p>
          <a:p>
            <a:pPr eaLnBrk="1" fontAlgn="auto" hangingPunct="1">
              <a:spcBef>
                <a:spcPts val="0"/>
              </a:spcBef>
              <a:spcAft>
                <a:spcPts val="0"/>
              </a:spcAft>
              <a:defRPr/>
            </a:pPr>
            <a:r>
              <a:rPr lang="en-US" b="1" i="1" dirty="0" smtClean="0"/>
              <a:t>Territorial development</a:t>
            </a:r>
            <a:r>
              <a:rPr lang="en-US" b="1" dirty="0" smtClean="0"/>
              <a:t> </a:t>
            </a:r>
            <a:endParaRPr lang="en-US" dirty="0" smtClean="0"/>
          </a:p>
          <a:p>
            <a:pPr eaLnBrk="1" fontAlgn="auto" hangingPunct="1">
              <a:spcBef>
                <a:spcPts val="0"/>
              </a:spcBef>
              <a:spcAft>
                <a:spcPts val="0"/>
              </a:spcAft>
              <a:defRPr/>
            </a:pPr>
            <a:r>
              <a:rPr lang="en-US" dirty="0" smtClean="0"/>
              <a:t>Article 36</a:t>
            </a:r>
          </a:p>
          <a:p>
            <a:pPr eaLnBrk="1" fontAlgn="auto" hangingPunct="1">
              <a:spcBef>
                <a:spcPts val="0"/>
              </a:spcBef>
              <a:spcAft>
                <a:spcPts val="0"/>
              </a:spcAft>
              <a:defRPr/>
            </a:pPr>
            <a:r>
              <a:rPr lang="en-US" dirty="0" smtClean="0"/>
              <a:t>Integrated territorial investment</a:t>
            </a:r>
          </a:p>
          <a:p>
            <a:pPr eaLnBrk="1" fontAlgn="auto" hangingPunct="1">
              <a:spcBef>
                <a:spcPts val="0"/>
              </a:spcBef>
              <a:spcAft>
                <a:spcPts val="0"/>
              </a:spcAft>
              <a:defRPr/>
            </a:pPr>
            <a:r>
              <a:rPr lang="en-US" dirty="0" smtClean="0"/>
              <a:t>1.   Where an urban development strategy or other territorial strategy, or a territorial pact referred to in Article 12(1) of the ESF Regulation, requires an integrated approach involving investments from the ESF, ERDF or Cohesion Fund under more than one priority axis of one or more operational </a:t>
            </a:r>
            <a:r>
              <a:rPr lang="en-US" dirty="0" err="1" smtClean="0"/>
              <a:t>programmes</a:t>
            </a:r>
            <a:r>
              <a:rPr lang="en-US" dirty="0" smtClean="0"/>
              <a:t>, actions may be carried out as an integrated territorial investment (an 'ITI').</a:t>
            </a:r>
          </a:p>
          <a:p>
            <a:pPr eaLnBrk="1" fontAlgn="auto" hangingPunct="1">
              <a:spcBef>
                <a:spcPts val="0"/>
              </a:spcBef>
              <a:spcAft>
                <a:spcPts val="0"/>
              </a:spcAft>
              <a:defRPr/>
            </a:pPr>
            <a:r>
              <a:rPr lang="en-US" dirty="0" smtClean="0"/>
              <a:t>Actions carried out as an ITI may be complemented with financial support from the EAFRD or the EMFF.</a:t>
            </a:r>
          </a:p>
          <a:p>
            <a:pPr eaLnBrk="1" fontAlgn="auto" hangingPunct="1">
              <a:spcBef>
                <a:spcPts val="0"/>
              </a:spcBef>
              <a:spcAft>
                <a:spcPts val="0"/>
              </a:spcAft>
              <a:defRPr/>
            </a:pPr>
            <a:r>
              <a:rPr lang="en-US" dirty="0" smtClean="0"/>
              <a:t>2.   Where an ITI is supported by ESF, ERDF or Cohesion Fund, the relevant operational </a:t>
            </a:r>
            <a:r>
              <a:rPr lang="en-US" dirty="0" err="1" smtClean="0"/>
              <a:t>programme</a:t>
            </a:r>
            <a:r>
              <a:rPr lang="en-US" dirty="0" smtClean="0"/>
              <a:t> or </a:t>
            </a:r>
            <a:r>
              <a:rPr lang="en-US" dirty="0" err="1" smtClean="0"/>
              <a:t>programmes</a:t>
            </a:r>
            <a:r>
              <a:rPr lang="en-US" dirty="0" smtClean="0"/>
              <a:t> shall describe the approach to the use of the ITI instrument and the indicative financial allocation from each priority axis in accordance with the Fund-specific rules.</a:t>
            </a:r>
          </a:p>
          <a:p>
            <a:pPr eaLnBrk="1" fontAlgn="auto" hangingPunct="1">
              <a:spcBef>
                <a:spcPts val="0"/>
              </a:spcBef>
              <a:spcAft>
                <a:spcPts val="0"/>
              </a:spcAft>
              <a:defRPr/>
            </a:pPr>
            <a:r>
              <a:rPr lang="en-US" dirty="0" smtClean="0"/>
              <a:t>Where an ITI is complemented with financial support from the EAFRD or the EMFF, the indicative financial allocation and the measures covered shall be set out in the relevant </a:t>
            </a:r>
            <a:r>
              <a:rPr lang="en-US" dirty="0" err="1" smtClean="0"/>
              <a:t>programme</a:t>
            </a:r>
            <a:r>
              <a:rPr lang="en-US" dirty="0" smtClean="0"/>
              <a:t> or </a:t>
            </a:r>
            <a:r>
              <a:rPr lang="en-US" dirty="0" err="1" smtClean="0"/>
              <a:t>programmes</a:t>
            </a:r>
            <a:r>
              <a:rPr lang="en-US" dirty="0" smtClean="0"/>
              <a:t> in accordance with the Fund-specific rules.</a:t>
            </a:r>
          </a:p>
          <a:p>
            <a:pPr eaLnBrk="1" fontAlgn="auto" hangingPunct="1">
              <a:spcBef>
                <a:spcPts val="0"/>
              </a:spcBef>
              <a:spcAft>
                <a:spcPts val="0"/>
              </a:spcAft>
              <a:defRPr/>
            </a:pPr>
            <a:r>
              <a:rPr lang="en-US" dirty="0" smtClean="0"/>
              <a:t>3.   The Member State or the managing authority may designate one or more intermediate bodies, including local authorities, regional development bodies or non-governmental </a:t>
            </a:r>
            <a:r>
              <a:rPr lang="en-US" dirty="0" err="1" smtClean="0"/>
              <a:t>organisations</a:t>
            </a:r>
            <a:r>
              <a:rPr lang="en-US" dirty="0" smtClean="0"/>
              <a:t>, to carry out the management and implementation of an ITI in accordance with the Fund-specific rules.</a:t>
            </a:r>
          </a:p>
          <a:p>
            <a:pPr eaLnBrk="1" fontAlgn="auto" hangingPunct="1">
              <a:spcBef>
                <a:spcPts val="0"/>
              </a:spcBef>
              <a:spcAft>
                <a:spcPts val="0"/>
              </a:spcAft>
              <a:defRPr/>
            </a:pPr>
            <a:r>
              <a:rPr lang="en-US" dirty="0" smtClean="0"/>
              <a:t>4.   The Member State or the relevant managing authorities shall ensure that the monitoring system for the </a:t>
            </a:r>
            <a:r>
              <a:rPr lang="en-US" dirty="0" err="1" smtClean="0"/>
              <a:t>programme</a:t>
            </a:r>
            <a:r>
              <a:rPr lang="en-US" dirty="0" smtClean="0"/>
              <a:t> or </a:t>
            </a:r>
            <a:r>
              <a:rPr lang="en-US" dirty="0" err="1" smtClean="0"/>
              <a:t>programmes</a:t>
            </a:r>
            <a:r>
              <a:rPr lang="en-US" dirty="0" smtClean="0"/>
              <a:t> provides for the identification of operations and outputs of a priority contributing to an ITI.</a:t>
            </a:r>
          </a:p>
          <a:p>
            <a:pPr eaLnBrk="1" fontAlgn="auto" hangingPunct="1">
              <a:spcBef>
                <a:spcPts val="0"/>
              </a:spcBef>
              <a:spcAft>
                <a:spcPts val="0"/>
              </a:spcAft>
              <a:defRPr/>
            </a:pPr>
            <a:endParaRPr lang="cs-CZ" dirty="0"/>
          </a:p>
        </p:txBody>
      </p:sp>
      <p:sp>
        <p:nvSpPr>
          <p:cNvPr id="573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9A299C-C34C-4457-9C02-B00DD58BFC93}" type="slidenum">
              <a:rPr lang="cs-CZ" smtClean="0"/>
              <a:pPr fontAlgn="base">
                <a:spcBef>
                  <a:spcPct val="0"/>
                </a:spcBef>
                <a:spcAft>
                  <a:spcPct val="0"/>
                </a:spcAft>
                <a:defRPr/>
              </a:pPr>
              <a:t>23</a:t>
            </a:fld>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REGULATION (EU) No 1303/2013 OF THE EUROPEAN PARLIAMENT AND OF THE COUNCIL </a:t>
            </a:r>
          </a:p>
          <a:p>
            <a:pPr eaLnBrk="1" fontAlgn="auto" hangingPunct="1">
              <a:spcBef>
                <a:spcPts val="0"/>
              </a:spcBef>
              <a:spcAft>
                <a:spcPts val="0"/>
              </a:spcAft>
              <a:defRPr/>
            </a:pPr>
            <a:r>
              <a:rPr lang="en-US" dirty="0" smtClean="0"/>
              <a:t>of 17 December 2013</a:t>
            </a:r>
          </a:p>
          <a:p>
            <a:pPr eaLnBrk="1" fontAlgn="auto" hangingPunct="1">
              <a:spcBef>
                <a:spcPts val="0"/>
              </a:spcBef>
              <a:spcAft>
                <a:spcPts val="0"/>
              </a:spcAft>
              <a:defRPr/>
            </a:pPr>
            <a:r>
              <a:rPr lang="en-US" dirty="0" smtClean="0"/>
              <a:t>laying down common provisions on the European Regional Development Fund, the European Social Fund, the Cohesion Fund, the European Agricultural Fund for Rural Development and the European Maritime and Fisheries Fund and laying down general provisions on the European Regional Development Fund, the European Social Fund, the Cohesion Fund and the European Maritime and Fisheries Fund and repealing Council Regulation (EC) No 1083/2006</a:t>
            </a:r>
          </a:p>
          <a:p>
            <a:pPr eaLnBrk="1" fontAlgn="auto" hangingPunct="1">
              <a:spcBef>
                <a:spcPts val="0"/>
              </a:spcBef>
              <a:spcAft>
                <a:spcPts val="0"/>
              </a:spcAft>
              <a:defRPr/>
            </a:pPr>
            <a:endParaRPr lang="cs-CZ" i="1" dirty="0" smtClean="0"/>
          </a:p>
          <a:p>
            <a:pPr eaLnBrk="1" fontAlgn="auto" hangingPunct="1">
              <a:spcBef>
                <a:spcPts val="0"/>
              </a:spcBef>
              <a:spcAft>
                <a:spcPts val="0"/>
              </a:spcAft>
              <a:defRPr/>
            </a:pPr>
            <a:r>
              <a:rPr lang="en-US" i="1" dirty="0" smtClean="0"/>
              <a:t>CHAPTER ΙΙΙ</a:t>
            </a:r>
            <a:r>
              <a:rPr lang="en-US" dirty="0" smtClean="0"/>
              <a:t> </a:t>
            </a:r>
          </a:p>
          <a:p>
            <a:pPr eaLnBrk="1" fontAlgn="auto" hangingPunct="1">
              <a:spcBef>
                <a:spcPts val="0"/>
              </a:spcBef>
              <a:spcAft>
                <a:spcPts val="0"/>
              </a:spcAft>
              <a:defRPr/>
            </a:pPr>
            <a:r>
              <a:rPr lang="en-US" b="1" i="1" dirty="0" smtClean="0"/>
              <a:t>Territorial development</a:t>
            </a:r>
            <a:r>
              <a:rPr lang="en-US" b="1" dirty="0" smtClean="0"/>
              <a:t> </a:t>
            </a:r>
            <a:endParaRPr lang="en-US" dirty="0" smtClean="0"/>
          </a:p>
          <a:p>
            <a:pPr eaLnBrk="1" fontAlgn="auto" hangingPunct="1">
              <a:spcBef>
                <a:spcPts val="0"/>
              </a:spcBef>
              <a:spcAft>
                <a:spcPts val="0"/>
              </a:spcAft>
              <a:defRPr/>
            </a:pPr>
            <a:r>
              <a:rPr lang="en-US" dirty="0" smtClean="0"/>
              <a:t>Article 36</a:t>
            </a:r>
          </a:p>
          <a:p>
            <a:pPr eaLnBrk="1" fontAlgn="auto" hangingPunct="1">
              <a:spcBef>
                <a:spcPts val="0"/>
              </a:spcBef>
              <a:spcAft>
                <a:spcPts val="0"/>
              </a:spcAft>
              <a:defRPr/>
            </a:pPr>
            <a:r>
              <a:rPr lang="en-US" dirty="0" smtClean="0"/>
              <a:t>Integrated territorial investment</a:t>
            </a:r>
          </a:p>
          <a:p>
            <a:pPr eaLnBrk="1" fontAlgn="auto" hangingPunct="1">
              <a:spcBef>
                <a:spcPts val="0"/>
              </a:spcBef>
              <a:spcAft>
                <a:spcPts val="0"/>
              </a:spcAft>
              <a:defRPr/>
            </a:pPr>
            <a:r>
              <a:rPr lang="en-US" dirty="0" smtClean="0"/>
              <a:t>1.   Where an urban development strategy or other territorial strategy, or a territorial pact referred to in Article 12(1) of the ESF Regulation, requires an integrated approach involving investments from the ESF, ERDF or Cohesion Fund under more than one priority axis of one or more operational </a:t>
            </a:r>
            <a:r>
              <a:rPr lang="en-US" dirty="0" err="1" smtClean="0"/>
              <a:t>programmes</a:t>
            </a:r>
            <a:r>
              <a:rPr lang="en-US" dirty="0" smtClean="0"/>
              <a:t>, actions may be carried out as an integrated territorial investment (an 'ITI').</a:t>
            </a:r>
          </a:p>
          <a:p>
            <a:pPr eaLnBrk="1" fontAlgn="auto" hangingPunct="1">
              <a:spcBef>
                <a:spcPts val="0"/>
              </a:spcBef>
              <a:spcAft>
                <a:spcPts val="0"/>
              </a:spcAft>
              <a:defRPr/>
            </a:pPr>
            <a:r>
              <a:rPr lang="en-US" dirty="0" smtClean="0"/>
              <a:t>Actions carried out as an ITI may be complemented with financial support from the EAFRD or the EMFF.</a:t>
            </a:r>
          </a:p>
          <a:p>
            <a:pPr eaLnBrk="1" fontAlgn="auto" hangingPunct="1">
              <a:spcBef>
                <a:spcPts val="0"/>
              </a:spcBef>
              <a:spcAft>
                <a:spcPts val="0"/>
              </a:spcAft>
              <a:defRPr/>
            </a:pPr>
            <a:r>
              <a:rPr lang="en-US" dirty="0" smtClean="0"/>
              <a:t>2.   Where an ITI is supported by ESF, ERDF or Cohesion Fund, the relevant operational </a:t>
            </a:r>
            <a:r>
              <a:rPr lang="en-US" dirty="0" err="1" smtClean="0"/>
              <a:t>programme</a:t>
            </a:r>
            <a:r>
              <a:rPr lang="en-US" dirty="0" smtClean="0"/>
              <a:t> or </a:t>
            </a:r>
            <a:r>
              <a:rPr lang="en-US" dirty="0" err="1" smtClean="0"/>
              <a:t>programmes</a:t>
            </a:r>
            <a:r>
              <a:rPr lang="en-US" dirty="0" smtClean="0"/>
              <a:t> shall describe the approach to the use of the ITI instrument and the indicative financial allocation from each priority axis in accordance with the Fund-specific rules.</a:t>
            </a:r>
          </a:p>
          <a:p>
            <a:pPr eaLnBrk="1" fontAlgn="auto" hangingPunct="1">
              <a:spcBef>
                <a:spcPts val="0"/>
              </a:spcBef>
              <a:spcAft>
                <a:spcPts val="0"/>
              </a:spcAft>
              <a:defRPr/>
            </a:pPr>
            <a:r>
              <a:rPr lang="en-US" dirty="0" smtClean="0"/>
              <a:t>Where an ITI is complemented with financial support from the EAFRD or the EMFF, the indicative financial allocation and the measures covered shall be set out in the relevant </a:t>
            </a:r>
            <a:r>
              <a:rPr lang="en-US" dirty="0" err="1" smtClean="0"/>
              <a:t>programme</a:t>
            </a:r>
            <a:r>
              <a:rPr lang="en-US" dirty="0" smtClean="0"/>
              <a:t> or </a:t>
            </a:r>
            <a:r>
              <a:rPr lang="en-US" dirty="0" err="1" smtClean="0"/>
              <a:t>programmes</a:t>
            </a:r>
            <a:r>
              <a:rPr lang="en-US" dirty="0" smtClean="0"/>
              <a:t> in accordance with the Fund-specific rules.</a:t>
            </a:r>
          </a:p>
          <a:p>
            <a:pPr eaLnBrk="1" fontAlgn="auto" hangingPunct="1">
              <a:spcBef>
                <a:spcPts val="0"/>
              </a:spcBef>
              <a:spcAft>
                <a:spcPts val="0"/>
              </a:spcAft>
              <a:defRPr/>
            </a:pPr>
            <a:r>
              <a:rPr lang="en-US" dirty="0" smtClean="0"/>
              <a:t>3.   The Member State or the managing authority may designate one or more intermediate bodies, including local authorities, regional development bodies or non-governmental </a:t>
            </a:r>
            <a:r>
              <a:rPr lang="en-US" dirty="0" err="1" smtClean="0"/>
              <a:t>organisations</a:t>
            </a:r>
            <a:r>
              <a:rPr lang="en-US" dirty="0" smtClean="0"/>
              <a:t>, to carry out the management and implementation of an ITI in accordance with the Fund-specific rules.</a:t>
            </a:r>
          </a:p>
          <a:p>
            <a:pPr eaLnBrk="1" fontAlgn="auto" hangingPunct="1">
              <a:spcBef>
                <a:spcPts val="0"/>
              </a:spcBef>
              <a:spcAft>
                <a:spcPts val="0"/>
              </a:spcAft>
              <a:defRPr/>
            </a:pPr>
            <a:r>
              <a:rPr lang="en-US" dirty="0" smtClean="0"/>
              <a:t>4.   The Member State or the relevant managing authorities shall ensure that the monitoring system for the </a:t>
            </a:r>
            <a:r>
              <a:rPr lang="en-US" dirty="0" err="1" smtClean="0"/>
              <a:t>programme</a:t>
            </a:r>
            <a:r>
              <a:rPr lang="en-US" dirty="0" smtClean="0"/>
              <a:t> or </a:t>
            </a:r>
            <a:r>
              <a:rPr lang="en-US" dirty="0" err="1" smtClean="0"/>
              <a:t>programmes</a:t>
            </a:r>
            <a:r>
              <a:rPr lang="en-US" dirty="0" smtClean="0"/>
              <a:t> provides for the identification of operations and outputs of a priority contributing to an ITI.</a:t>
            </a:r>
          </a:p>
          <a:p>
            <a:pPr eaLnBrk="1" fontAlgn="auto" hangingPunct="1">
              <a:spcBef>
                <a:spcPts val="0"/>
              </a:spcBef>
              <a:spcAft>
                <a:spcPts val="0"/>
              </a:spcAft>
              <a:defRPr/>
            </a:pPr>
            <a:endParaRPr lang="cs-CZ" dirty="0"/>
          </a:p>
        </p:txBody>
      </p:sp>
      <p:sp>
        <p:nvSpPr>
          <p:cNvPr id="58372"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D312B-6109-4816-AC9A-DF011E966836}" type="slidenum">
              <a:rPr lang="cs-CZ" smtClean="0"/>
              <a:pPr fontAlgn="base">
                <a:spcBef>
                  <a:spcPct val="0"/>
                </a:spcBef>
                <a:spcAft>
                  <a:spcPct val="0"/>
                </a:spcAft>
                <a:defRPr/>
              </a:pPr>
              <a:t>24</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REGULATION (EU) No 1303/2013 OF THE EUROPEAN PARLIAMENT AND OF THE COUNCIL </a:t>
            </a:r>
          </a:p>
          <a:p>
            <a:pPr eaLnBrk="1" fontAlgn="auto" hangingPunct="1">
              <a:spcBef>
                <a:spcPts val="0"/>
              </a:spcBef>
              <a:spcAft>
                <a:spcPts val="0"/>
              </a:spcAft>
              <a:defRPr/>
            </a:pPr>
            <a:r>
              <a:rPr lang="en-US" dirty="0" smtClean="0"/>
              <a:t>of 17 December 2013</a:t>
            </a:r>
          </a:p>
          <a:p>
            <a:pPr eaLnBrk="1" fontAlgn="auto" hangingPunct="1">
              <a:spcBef>
                <a:spcPts val="0"/>
              </a:spcBef>
              <a:spcAft>
                <a:spcPts val="0"/>
              </a:spcAft>
              <a:defRPr/>
            </a:pPr>
            <a:r>
              <a:rPr lang="en-US" dirty="0" smtClean="0"/>
              <a:t>laying down common provisions on the European Regional Development Fund, the European Social Fund, the Cohesion Fund, the European Agricultural Fund for Rural Development and the European Maritime and Fisheries Fund and laying down general provisions on the European Regional Development Fund, the European Social Fund, the Cohesion Fund and the European Maritime and Fisheries Fund and repealing Council Regulation (EC) No 1083/2006</a:t>
            </a:r>
          </a:p>
          <a:p>
            <a:pPr eaLnBrk="1" fontAlgn="auto" hangingPunct="1">
              <a:spcBef>
                <a:spcPts val="0"/>
              </a:spcBef>
              <a:spcAft>
                <a:spcPts val="0"/>
              </a:spcAft>
              <a:defRPr/>
            </a:pPr>
            <a:endParaRPr lang="cs-CZ" i="1" dirty="0" smtClean="0"/>
          </a:p>
          <a:p>
            <a:pPr eaLnBrk="1" fontAlgn="auto" hangingPunct="1">
              <a:spcBef>
                <a:spcPts val="0"/>
              </a:spcBef>
              <a:spcAft>
                <a:spcPts val="0"/>
              </a:spcAft>
              <a:defRPr/>
            </a:pPr>
            <a:r>
              <a:rPr lang="en-US" i="1" dirty="0" smtClean="0"/>
              <a:t>CHAPTER ΙΙΙ</a:t>
            </a:r>
            <a:r>
              <a:rPr lang="en-US" dirty="0" smtClean="0"/>
              <a:t> </a:t>
            </a:r>
          </a:p>
          <a:p>
            <a:pPr eaLnBrk="1" fontAlgn="auto" hangingPunct="1">
              <a:spcBef>
                <a:spcPts val="0"/>
              </a:spcBef>
              <a:spcAft>
                <a:spcPts val="0"/>
              </a:spcAft>
              <a:defRPr/>
            </a:pPr>
            <a:r>
              <a:rPr lang="en-US" b="1" i="1" dirty="0" smtClean="0"/>
              <a:t>Territorial development</a:t>
            </a:r>
            <a:r>
              <a:rPr lang="en-US" b="1" dirty="0" smtClean="0"/>
              <a:t> </a:t>
            </a:r>
            <a:endParaRPr lang="en-US" dirty="0" smtClean="0"/>
          </a:p>
          <a:p>
            <a:pPr eaLnBrk="1" fontAlgn="auto" hangingPunct="1">
              <a:spcBef>
                <a:spcPts val="0"/>
              </a:spcBef>
              <a:spcAft>
                <a:spcPts val="0"/>
              </a:spcAft>
              <a:defRPr/>
            </a:pPr>
            <a:r>
              <a:rPr lang="en-US" dirty="0" smtClean="0"/>
              <a:t>Article 36</a:t>
            </a:r>
          </a:p>
          <a:p>
            <a:pPr eaLnBrk="1" fontAlgn="auto" hangingPunct="1">
              <a:spcBef>
                <a:spcPts val="0"/>
              </a:spcBef>
              <a:spcAft>
                <a:spcPts val="0"/>
              </a:spcAft>
              <a:defRPr/>
            </a:pPr>
            <a:r>
              <a:rPr lang="en-US" dirty="0" smtClean="0"/>
              <a:t>Integrated territorial investment</a:t>
            </a:r>
          </a:p>
          <a:p>
            <a:pPr eaLnBrk="1" fontAlgn="auto" hangingPunct="1">
              <a:spcBef>
                <a:spcPts val="0"/>
              </a:spcBef>
              <a:spcAft>
                <a:spcPts val="0"/>
              </a:spcAft>
              <a:defRPr/>
            </a:pPr>
            <a:r>
              <a:rPr lang="en-US" dirty="0" smtClean="0"/>
              <a:t>1.   Where an urban development strategy or other territorial strategy, or a territorial pact referred to in Article 12(1) of the ESF Regulation, requires an integrated approach involving investments from the ESF, ERDF or Cohesion Fund under more than one priority axis of one or more operational </a:t>
            </a:r>
            <a:r>
              <a:rPr lang="en-US" dirty="0" err="1" smtClean="0"/>
              <a:t>programmes</a:t>
            </a:r>
            <a:r>
              <a:rPr lang="en-US" dirty="0" smtClean="0"/>
              <a:t>, actions may be carried out as an integrated territorial investment (an 'ITI').</a:t>
            </a:r>
          </a:p>
          <a:p>
            <a:pPr eaLnBrk="1" fontAlgn="auto" hangingPunct="1">
              <a:spcBef>
                <a:spcPts val="0"/>
              </a:spcBef>
              <a:spcAft>
                <a:spcPts val="0"/>
              </a:spcAft>
              <a:defRPr/>
            </a:pPr>
            <a:r>
              <a:rPr lang="en-US" dirty="0" smtClean="0"/>
              <a:t>Actions carried out as an ITI may be complemented with financial support from the EAFRD or the EMFF.</a:t>
            </a:r>
          </a:p>
          <a:p>
            <a:pPr eaLnBrk="1" fontAlgn="auto" hangingPunct="1">
              <a:spcBef>
                <a:spcPts val="0"/>
              </a:spcBef>
              <a:spcAft>
                <a:spcPts val="0"/>
              </a:spcAft>
              <a:defRPr/>
            </a:pPr>
            <a:r>
              <a:rPr lang="en-US" dirty="0" smtClean="0"/>
              <a:t>2.   Where an ITI is supported by ESF, ERDF or Cohesion Fund, the relevant operational </a:t>
            </a:r>
            <a:r>
              <a:rPr lang="en-US" dirty="0" err="1" smtClean="0"/>
              <a:t>programme</a:t>
            </a:r>
            <a:r>
              <a:rPr lang="en-US" dirty="0" smtClean="0"/>
              <a:t> or </a:t>
            </a:r>
            <a:r>
              <a:rPr lang="en-US" dirty="0" err="1" smtClean="0"/>
              <a:t>programmes</a:t>
            </a:r>
            <a:r>
              <a:rPr lang="en-US" dirty="0" smtClean="0"/>
              <a:t> shall describe the approach to the use of the ITI instrument and the indicative financial allocation from each priority axis in accordance with the Fund-specific rules.</a:t>
            </a:r>
          </a:p>
          <a:p>
            <a:pPr eaLnBrk="1" fontAlgn="auto" hangingPunct="1">
              <a:spcBef>
                <a:spcPts val="0"/>
              </a:spcBef>
              <a:spcAft>
                <a:spcPts val="0"/>
              </a:spcAft>
              <a:defRPr/>
            </a:pPr>
            <a:r>
              <a:rPr lang="en-US" dirty="0" smtClean="0"/>
              <a:t>Where an ITI is complemented with financial support from the EAFRD or the EMFF, the indicative financial allocation and the measures covered shall be set out in the relevant </a:t>
            </a:r>
            <a:r>
              <a:rPr lang="en-US" dirty="0" err="1" smtClean="0"/>
              <a:t>programme</a:t>
            </a:r>
            <a:r>
              <a:rPr lang="en-US" dirty="0" smtClean="0"/>
              <a:t> or </a:t>
            </a:r>
            <a:r>
              <a:rPr lang="en-US" dirty="0" err="1" smtClean="0"/>
              <a:t>programmes</a:t>
            </a:r>
            <a:r>
              <a:rPr lang="en-US" dirty="0" smtClean="0"/>
              <a:t> in accordance with the Fund-specific rules.</a:t>
            </a:r>
          </a:p>
          <a:p>
            <a:pPr eaLnBrk="1" fontAlgn="auto" hangingPunct="1">
              <a:spcBef>
                <a:spcPts val="0"/>
              </a:spcBef>
              <a:spcAft>
                <a:spcPts val="0"/>
              </a:spcAft>
              <a:defRPr/>
            </a:pPr>
            <a:r>
              <a:rPr lang="en-US" dirty="0" smtClean="0"/>
              <a:t>3.   The Member State or the managing authority may designate one or more intermediate bodies, including local authorities, regional development bodies or non-governmental </a:t>
            </a:r>
            <a:r>
              <a:rPr lang="en-US" dirty="0" err="1" smtClean="0"/>
              <a:t>organisations</a:t>
            </a:r>
            <a:r>
              <a:rPr lang="en-US" dirty="0" smtClean="0"/>
              <a:t>, to carry out the management and implementation of an ITI in accordance with the Fund-specific rules.</a:t>
            </a:r>
          </a:p>
          <a:p>
            <a:pPr eaLnBrk="1" fontAlgn="auto" hangingPunct="1">
              <a:spcBef>
                <a:spcPts val="0"/>
              </a:spcBef>
              <a:spcAft>
                <a:spcPts val="0"/>
              </a:spcAft>
              <a:defRPr/>
            </a:pPr>
            <a:r>
              <a:rPr lang="en-US" dirty="0" smtClean="0"/>
              <a:t>4.   The Member State or the relevant managing authorities shall ensure that the monitoring system for the </a:t>
            </a:r>
            <a:r>
              <a:rPr lang="en-US" dirty="0" err="1" smtClean="0"/>
              <a:t>programme</a:t>
            </a:r>
            <a:r>
              <a:rPr lang="en-US" dirty="0" smtClean="0"/>
              <a:t> or </a:t>
            </a:r>
            <a:r>
              <a:rPr lang="en-US" dirty="0" err="1" smtClean="0"/>
              <a:t>programmes</a:t>
            </a:r>
            <a:r>
              <a:rPr lang="en-US" dirty="0" smtClean="0"/>
              <a:t> provides for the identification of operations and outputs of a priority contributing to an ITI.</a:t>
            </a:r>
          </a:p>
          <a:p>
            <a:pPr eaLnBrk="1" fontAlgn="auto" hangingPunct="1">
              <a:spcBef>
                <a:spcPts val="0"/>
              </a:spcBef>
              <a:spcAft>
                <a:spcPts val="0"/>
              </a:spcAft>
              <a:defRPr/>
            </a:pPr>
            <a:endParaRPr lang="cs-CZ" dirty="0"/>
          </a:p>
        </p:txBody>
      </p:sp>
      <p:sp>
        <p:nvSpPr>
          <p:cNvPr id="59396"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A80217-617C-4BE2-997C-1B4D02E54E00}" type="slidenum">
              <a:rPr lang="cs-CZ" smtClean="0"/>
              <a:pPr fontAlgn="base">
                <a:spcBef>
                  <a:spcPct val="0"/>
                </a:spcBef>
                <a:spcAft>
                  <a:spcPct val="0"/>
                </a:spcAft>
                <a:defRPr/>
              </a:pPr>
              <a:t>25</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 name="Zástupný symbol pro poznámky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dirty="0" smtClean="0"/>
              <a:t>REGULATION (EU) No 1303/2013 OF THE EUROPEAN PARLIAMENT AND OF THE COUNCIL </a:t>
            </a:r>
          </a:p>
          <a:p>
            <a:pPr eaLnBrk="1" fontAlgn="auto" hangingPunct="1">
              <a:spcBef>
                <a:spcPts val="0"/>
              </a:spcBef>
              <a:spcAft>
                <a:spcPts val="0"/>
              </a:spcAft>
              <a:defRPr/>
            </a:pPr>
            <a:r>
              <a:rPr lang="en-US" dirty="0" smtClean="0"/>
              <a:t>of 17 December 2013</a:t>
            </a:r>
          </a:p>
          <a:p>
            <a:pPr eaLnBrk="1" fontAlgn="auto" hangingPunct="1">
              <a:spcBef>
                <a:spcPts val="0"/>
              </a:spcBef>
              <a:spcAft>
                <a:spcPts val="0"/>
              </a:spcAft>
              <a:defRPr/>
            </a:pPr>
            <a:r>
              <a:rPr lang="en-US" dirty="0" smtClean="0"/>
              <a:t>laying down common provisions on the European Regional Development Fund, the European Social Fund, the Cohesion Fund, the European Agricultural Fund for Rural Development and the European Maritime and Fisheries Fund and laying down general provisions on the European Regional Development Fund, the European Social Fund, the Cohesion Fund and the European Maritime and Fisheries Fund and repealing Council Regulation (EC) No 1083/2006</a:t>
            </a:r>
          </a:p>
          <a:p>
            <a:pPr eaLnBrk="1" fontAlgn="auto" hangingPunct="1">
              <a:spcBef>
                <a:spcPts val="0"/>
              </a:spcBef>
              <a:spcAft>
                <a:spcPts val="0"/>
              </a:spcAft>
              <a:defRPr/>
            </a:pPr>
            <a:endParaRPr lang="cs-CZ" i="1" dirty="0" smtClean="0"/>
          </a:p>
          <a:p>
            <a:pPr eaLnBrk="1" fontAlgn="auto" hangingPunct="1">
              <a:spcBef>
                <a:spcPts val="0"/>
              </a:spcBef>
              <a:spcAft>
                <a:spcPts val="0"/>
              </a:spcAft>
              <a:defRPr/>
            </a:pPr>
            <a:r>
              <a:rPr lang="en-US" i="1" dirty="0" smtClean="0"/>
              <a:t>CHAPTER ΙΙΙ</a:t>
            </a:r>
            <a:r>
              <a:rPr lang="en-US" dirty="0" smtClean="0"/>
              <a:t> </a:t>
            </a:r>
          </a:p>
          <a:p>
            <a:pPr eaLnBrk="1" fontAlgn="auto" hangingPunct="1">
              <a:spcBef>
                <a:spcPts val="0"/>
              </a:spcBef>
              <a:spcAft>
                <a:spcPts val="0"/>
              </a:spcAft>
              <a:defRPr/>
            </a:pPr>
            <a:r>
              <a:rPr lang="en-US" b="1" i="1" dirty="0" smtClean="0"/>
              <a:t>Territorial development</a:t>
            </a:r>
            <a:r>
              <a:rPr lang="en-US" b="1" dirty="0" smtClean="0"/>
              <a:t> </a:t>
            </a:r>
            <a:endParaRPr lang="en-US" dirty="0" smtClean="0"/>
          </a:p>
          <a:p>
            <a:pPr eaLnBrk="1" fontAlgn="auto" hangingPunct="1">
              <a:spcBef>
                <a:spcPts val="0"/>
              </a:spcBef>
              <a:spcAft>
                <a:spcPts val="0"/>
              </a:spcAft>
              <a:defRPr/>
            </a:pPr>
            <a:r>
              <a:rPr lang="en-US" dirty="0" smtClean="0"/>
              <a:t>Article 36</a:t>
            </a:r>
          </a:p>
          <a:p>
            <a:pPr eaLnBrk="1" fontAlgn="auto" hangingPunct="1">
              <a:spcBef>
                <a:spcPts val="0"/>
              </a:spcBef>
              <a:spcAft>
                <a:spcPts val="0"/>
              </a:spcAft>
              <a:defRPr/>
            </a:pPr>
            <a:r>
              <a:rPr lang="en-US" dirty="0" smtClean="0"/>
              <a:t>Integrated territorial investment</a:t>
            </a:r>
          </a:p>
          <a:p>
            <a:pPr eaLnBrk="1" fontAlgn="auto" hangingPunct="1">
              <a:spcBef>
                <a:spcPts val="0"/>
              </a:spcBef>
              <a:spcAft>
                <a:spcPts val="0"/>
              </a:spcAft>
              <a:defRPr/>
            </a:pPr>
            <a:r>
              <a:rPr lang="en-US" dirty="0" smtClean="0"/>
              <a:t>1.   Where an urban development strategy or other territorial strategy, or a territorial pact referred to in Article 12(1) of the ESF Regulation, requires an integrated approach involving investments from the ESF, ERDF or Cohesion Fund under more than one priority axis of one or more operational </a:t>
            </a:r>
            <a:r>
              <a:rPr lang="en-US" dirty="0" err="1" smtClean="0"/>
              <a:t>programmes</a:t>
            </a:r>
            <a:r>
              <a:rPr lang="en-US" dirty="0" smtClean="0"/>
              <a:t>, actions may be carried out as an integrated territorial investment (an 'ITI').</a:t>
            </a:r>
          </a:p>
          <a:p>
            <a:pPr eaLnBrk="1" fontAlgn="auto" hangingPunct="1">
              <a:spcBef>
                <a:spcPts val="0"/>
              </a:spcBef>
              <a:spcAft>
                <a:spcPts val="0"/>
              </a:spcAft>
              <a:defRPr/>
            </a:pPr>
            <a:r>
              <a:rPr lang="en-US" dirty="0" smtClean="0"/>
              <a:t>Actions carried out as an ITI may be complemented with financial support from the EAFRD or the EMFF.</a:t>
            </a:r>
          </a:p>
          <a:p>
            <a:pPr eaLnBrk="1" fontAlgn="auto" hangingPunct="1">
              <a:spcBef>
                <a:spcPts val="0"/>
              </a:spcBef>
              <a:spcAft>
                <a:spcPts val="0"/>
              </a:spcAft>
              <a:defRPr/>
            </a:pPr>
            <a:r>
              <a:rPr lang="en-US" dirty="0" smtClean="0"/>
              <a:t>2.   Where an ITI is supported by ESF, ERDF or Cohesion Fund, the relevant operational </a:t>
            </a:r>
            <a:r>
              <a:rPr lang="en-US" dirty="0" err="1" smtClean="0"/>
              <a:t>programme</a:t>
            </a:r>
            <a:r>
              <a:rPr lang="en-US" dirty="0" smtClean="0"/>
              <a:t> or </a:t>
            </a:r>
            <a:r>
              <a:rPr lang="en-US" dirty="0" err="1" smtClean="0"/>
              <a:t>programmes</a:t>
            </a:r>
            <a:r>
              <a:rPr lang="en-US" dirty="0" smtClean="0"/>
              <a:t> shall describe the approach to the use of the ITI instrument and the indicative financial allocation from each priority axis in accordance with the Fund-specific rules.</a:t>
            </a:r>
          </a:p>
          <a:p>
            <a:pPr eaLnBrk="1" fontAlgn="auto" hangingPunct="1">
              <a:spcBef>
                <a:spcPts val="0"/>
              </a:spcBef>
              <a:spcAft>
                <a:spcPts val="0"/>
              </a:spcAft>
              <a:defRPr/>
            </a:pPr>
            <a:r>
              <a:rPr lang="en-US" dirty="0" smtClean="0"/>
              <a:t>Where an ITI is complemented with financial support from the EAFRD or the EMFF, the indicative financial allocation and the measures covered shall be set out in the relevant </a:t>
            </a:r>
            <a:r>
              <a:rPr lang="en-US" dirty="0" err="1" smtClean="0"/>
              <a:t>programme</a:t>
            </a:r>
            <a:r>
              <a:rPr lang="en-US" dirty="0" smtClean="0"/>
              <a:t> or </a:t>
            </a:r>
            <a:r>
              <a:rPr lang="en-US" dirty="0" err="1" smtClean="0"/>
              <a:t>programmes</a:t>
            </a:r>
            <a:r>
              <a:rPr lang="en-US" dirty="0" smtClean="0"/>
              <a:t> in accordance with the Fund-specific rules.</a:t>
            </a:r>
          </a:p>
          <a:p>
            <a:pPr eaLnBrk="1" fontAlgn="auto" hangingPunct="1">
              <a:spcBef>
                <a:spcPts val="0"/>
              </a:spcBef>
              <a:spcAft>
                <a:spcPts val="0"/>
              </a:spcAft>
              <a:defRPr/>
            </a:pPr>
            <a:r>
              <a:rPr lang="en-US" dirty="0" smtClean="0"/>
              <a:t>3.   The Member State or the managing authority may designate one or more intermediate bodies, including local authorities, regional development bodies or non-governmental </a:t>
            </a:r>
            <a:r>
              <a:rPr lang="en-US" dirty="0" err="1" smtClean="0"/>
              <a:t>organisations</a:t>
            </a:r>
            <a:r>
              <a:rPr lang="en-US" dirty="0" smtClean="0"/>
              <a:t>, to carry out the management and implementation of an ITI in accordance with the Fund-specific rules.</a:t>
            </a:r>
          </a:p>
          <a:p>
            <a:pPr eaLnBrk="1" fontAlgn="auto" hangingPunct="1">
              <a:spcBef>
                <a:spcPts val="0"/>
              </a:spcBef>
              <a:spcAft>
                <a:spcPts val="0"/>
              </a:spcAft>
              <a:defRPr/>
            </a:pPr>
            <a:r>
              <a:rPr lang="en-US" dirty="0" smtClean="0"/>
              <a:t>4.   The Member State or the relevant managing authorities shall ensure that the monitoring system for the </a:t>
            </a:r>
            <a:r>
              <a:rPr lang="en-US" dirty="0" err="1" smtClean="0"/>
              <a:t>programme</a:t>
            </a:r>
            <a:r>
              <a:rPr lang="en-US" dirty="0" smtClean="0"/>
              <a:t> or </a:t>
            </a:r>
            <a:r>
              <a:rPr lang="en-US" dirty="0" err="1" smtClean="0"/>
              <a:t>programmes</a:t>
            </a:r>
            <a:r>
              <a:rPr lang="en-US" dirty="0" smtClean="0"/>
              <a:t> provides for the identification of operations and outputs of a priority contributing to an ITI.</a:t>
            </a:r>
          </a:p>
          <a:p>
            <a:pPr eaLnBrk="1" fontAlgn="auto" hangingPunct="1">
              <a:spcBef>
                <a:spcPts val="0"/>
              </a:spcBef>
              <a:spcAft>
                <a:spcPts val="0"/>
              </a:spcAft>
              <a:defRPr/>
            </a:pPr>
            <a:endParaRPr lang="cs-CZ" dirty="0"/>
          </a:p>
        </p:txBody>
      </p:sp>
      <p:sp>
        <p:nvSpPr>
          <p:cNvPr id="6042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18EED-DA8C-49B5-AB3A-B9ADDD608E8B}" type="slidenum">
              <a:rPr lang="cs-CZ" smtClean="0"/>
              <a:pPr fontAlgn="base">
                <a:spcBef>
                  <a:spcPct val="0"/>
                </a:spcBef>
                <a:spcAft>
                  <a:spcPct val="0"/>
                </a:spcAft>
                <a:defRPr/>
              </a:pPr>
              <a:t>27</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24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4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85A0CB-06D1-4426-A39D-A9D11AA9A6D2}" type="slidenum">
              <a:rPr lang="cs-CZ" smtClean="0"/>
              <a:pPr fontAlgn="base">
                <a:spcBef>
                  <a:spcPct val="0"/>
                </a:spcBef>
                <a:spcAft>
                  <a:spcPct val="0"/>
                </a:spcAft>
                <a:defRPr/>
              </a:pPr>
              <a:t>29</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římá spojovací čára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Přímá spojovací čára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Přímá spojovací čára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Obdélník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Nadpis 7"/>
          <p:cNvSpPr>
            <a:spLocks noGrp="1"/>
          </p:cNvSpPr>
          <p:nvPr>
            <p:ph type="ctrTitle"/>
          </p:nvPr>
        </p:nvSpPr>
        <p:spPr>
          <a:xfrm>
            <a:off x="2286000" y="3124200"/>
            <a:ext cx="6172200" cy="1894362"/>
          </a:xfrm>
        </p:spPr>
        <p:txBody>
          <a:bodyPr/>
          <a:lstStyle>
            <a:lvl1pPr>
              <a:defRPr b="1"/>
            </a:lvl1pPr>
          </a:lstStyle>
          <a:p>
            <a:r>
              <a:rPr lang="cs-CZ" smtClean="0"/>
              <a:t>Klepnutím lze upravit styl předlohy nadpisů.</a:t>
            </a:r>
            <a:endParaRPr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22" name="Zástupný symbol pro datum 27"/>
          <p:cNvSpPr>
            <a:spLocks noGrp="1"/>
          </p:cNvSpPr>
          <p:nvPr>
            <p:ph type="dt" sz="half" idx="10"/>
          </p:nvPr>
        </p:nvSpPr>
        <p:spPr bwMode="auto">
          <a:xfrm rot="5400000">
            <a:off x="7764463" y="1174750"/>
            <a:ext cx="2286000" cy="381000"/>
          </a:xfrm>
        </p:spPr>
        <p:txBody>
          <a:bodyPr/>
          <a:lstStyle>
            <a:lvl1pPr>
              <a:defRPr/>
            </a:lvl1pPr>
          </a:lstStyle>
          <a:p>
            <a:pPr>
              <a:defRPr/>
            </a:pPr>
            <a:fld id="{0925E213-6712-494F-8EE8-42E4A7D2D5B2}" type="datetimeFigureOut">
              <a:rPr lang="cs-CZ"/>
              <a:pPr>
                <a:defRPr/>
              </a:pPr>
              <a:t>2. 5. 2015</a:t>
            </a:fld>
            <a:endParaRPr lang="cs-CZ"/>
          </a:p>
        </p:txBody>
      </p:sp>
      <p:sp>
        <p:nvSpPr>
          <p:cNvPr id="23" name="Zástupný symbol pro zápatí 16"/>
          <p:cNvSpPr>
            <a:spLocks noGrp="1"/>
          </p:cNvSpPr>
          <p:nvPr>
            <p:ph type="ftr" sz="quarter" idx="11"/>
          </p:nvPr>
        </p:nvSpPr>
        <p:spPr bwMode="auto">
          <a:xfrm rot="5400000">
            <a:off x="7077076" y="4181475"/>
            <a:ext cx="3657600" cy="384175"/>
          </a:xfrm>
        </p:spPr>
        <p:txBody>
          <a:bodyPr/>
          <a:lstStyle>
            <a:lvl1pPr>
              <a:defRPr/>
            </a:lvl1pPr>
          </a:lstStyle>
          <a:p>
            <a:pPr>
              <a:defRPr/>
            </a:pPr>
            <a:endParaRPr lang="cs-CZ"/>
          </a:p>
        </p:txBody>
      </p:sp>
      <p:sp>
        <p:nvSpPr>
          <p:cNvPr id="24" name="Zástupný symbol pro číslo snímku 28"/>
          <p:cNvSpPr>
            <a:spLocks noGrp="1"/>
          </p:cNvSpPr>
          <p:nvPr>
            <p:ph type="sldNum" sz="quarter" idx="12"/>
          </p:nvPr>
        </p:nvSpPr>
        <p:spPr bwMode="auto">
          <a:xfrm>
            <a:off x="1325563" y="4929188"/>
            <a:ext cx="609600" cy="517525"/>
          </a:xfrm>
        </p:spPr>
        <p:txBody>
          <a:bodyPr/>
          <a:lstStyle>
            <a:lvl1pPr>
              <a:defRPr/>
            </a:lvl1pPr>
          </a:lstStyle>
          <a:p>
            <a:pPr>
              <a:defRPr/>
            </a:pPr>
            <a:fld id="{1CDED0DF-87EB-415C-945B-AF5017D5D24C}"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1AF0F96E-6CF6-4E47-BA38-CF9F55491CB4}" type="datetimeFigureOut">
              <a:rPr lang="cs-CZ"/>
              <a:pPr>
                <a:defRPr/>
              </a:pPr>
              <a:t>2. 5. 2015</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7F76F54B-FF11-4726-AE77-F75C0E43DFED}"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B2C560E6-BEC0-48F4-B4B3-F7FAF2F50235}" type="datetimeFigureOut">
              <a:rPr lang="cs-CZ"/>
              <a:pPr>
                <a:defRPr/>
              </a:pPr>
              <a:t>2. 5. 2015</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D95A1D4D-5F94-48CF-BF7C-E17162C21F4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8" name="Zástupný symbol pro obsah 7"/>
          <p:cNvSpPr>
            <a:spLocks noGrp="1"/>
          </p:cNvSpPr>
          <p:nvPr>
            <p:ph sz="quarter" idx="1"/>
          </p:nvPr>
        </p:nvSpPr>
        <p:spPr>
          <a:xfrm>
            <a:off x="457200" y="1600200"/>
            <a:ext cx="7467600" cy="487375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6"/>
          <p:cNvSpPr>
            <a:spLocks noGrp="1"/>
          </p:cNvSpPr>
          <p:nvPr>
            <p:ph type="dt" sz="half" idx="10"/>
          </p:nvPr>
        </p:nvSpPr>
        <p:spPr/>
        <p:txBody>
          <a:bodyPr rtlCol="0"/>
          <a:lstStyle>
            <a:lvl1pPr>
              <a:defRPr/>
            </a:lvl1pPr>
          </a:lstStyle>
          <a:p>
            <a:pPr>
              <a:defRPr/>
            </a:pPr>
            <a:fld id="{8A048A15-662A-4419-B4C5-8A0657478C43}" type="datetimeFigureOut">
              <a:rPr lang="cs-CZ"/>
              <a:pPr>
                <a:defRPr/>
              </a:pPr>
              <a:t>2. 5. 2015</a:t>
            </a:fld>
            <a:endParaRPr lang="cs-CZ"/>
          </a:p>
        </p:txBody>
      </p:sp>
      <p:sp>
        <p:nvSpPr>
          <p:cNvPr id="5" name="Zástupný symbol pro číslo snímku 8"/>
          <p:cNvSpPr>
            <a:spLocks noGrp="1"/>
          </p:cNvSpPr>
          <p:nvPr>
            <p:ph type="sldNum" sz="quarter" idx="11"/>
          </p:nvPr>
        </p:nvSpPr>
        <p:spPr/>
        <p:txBody>
          <a:bodyPr rtlCol="0"/>
          <a:lstStyle>
            <a:lvl1pPr>
              <a:defRPr/>
            </a:lvl1pPr>
          </a:lstStyle>
          <a:p>
            <a:pPr>
              <a:defRPr/>
            </a:pPr>
            <a:fld id="{6DD5E2A5-EFEF-480F-9C36-97B36256E96A}" type="slidenum">
              <a:rPr lang="cs-CZ"/>
              <a:pPr>
                <a:defRPr/>
              </a:pPr>
              <a:t>‹#›</a:t>
            </a:fld>
            <a:endParaRPr lang="cs-CZ"/>
          </a:p>
        </p:txBody>
      </p:sp>
      <p:sp>
        <p:nvSpPr>
          <p:cNvPr id="6" name="Zástupný symbol pro zápatí 9"/>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4" name="Obdélník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římá spojovací čára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Přímá spojovací čára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Přímá spojovací čára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Obdélník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Přímá spojovací čára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20" name="Zástupný symbol pro datum 3"/>
          <p:cNvSpPr>
            <a:spLocks noGrp="1"/>
          </p:cNvSpPr>
          <p:nvPr>
            <p:ph type="dt" sz="half" idx="10"/>
          </p:nvPr>
        </p:nvSpPr>
        <p:spPr bwMode="auto">
          <a:xfrm rot="5400000">
            <a:off x="7762875" y="1169988"/>
            <a:ext cx="2286000" cy="381000"/>
          </a:xfrm>
        </p:spPr>
        <p:txBody>
          <a:bodyPr/>
          <a:lstStyle>
            <a:lvl1pPr>
              <a:defRPr/>
            </a:lvl1pPr>
          </a:lstStyle>
          <a:p>
            <a:pPr>
              <a:defRPr/>
            </a:pPr>
            <a:fld id="{67F1BC75-8BE5-449D-A42E-124238B9E967}" type="datetimeFigureOut">
              <a:rPr lang="cs-CZ"/>
              <a:pPr>
                <a:defRPr/>
              </a:pPr>
              <a:t>2. 5. 2015</a:t>
            </a:fld>
            <a:endParaRPr lang="cs-CZ"/>
          </a:p>
        </p:txBody>
      </p:sp>
      <p:sp>
        <p:nvSpPr>
          <p:cNvPr id="21" name="Zástupný symbol pro zápatí 4"/>
          <p:cNvSpPr>
            <a:spLocks noGrp="1"/>
          </p:cNvSpPr>
          <p:nvPr>
            <p:ph type="ftr" sz="quarter" idx="11"/>
          </p:nvPr>
        </p:nvSpPr>
        <p:spPr bwMode="auto">
          <a:xfrm rot="5400000">
            <a:off x="7077076" y="4178300"/>
            <a:ext cx="3657600" cy="384175"/>
          </a:xfrm>
        </p:spPr>
        <p:txBody>
          <a:bodyPr/>
          <a:lstStyle>
            <a:lvl1pPr>
              <a:defRPr/>
            </a:lvl1pPr>
          </a:lstStyle>
          <a:p>
            <a:pPr>
              <a:defRPr/>
            </a:pPr>
            <a:endParaRPr lang="cs-CZ"/>
          </a:p>
        </p:txBody>
      </p:sp>
      <p:sp>
        <p:nvSpPr>
          <p:cNvPr id="22" name="Zástupný symbol pro číslo snímku 5"/>
          <p:cNvSpPr>
            <a:spLocks noGrp="1"/>
          </p:cNvSpPr>
          <p:nvPr>
            <p:ph type="sldNum" sz="quarter" idx="12"/>
          </p:nvPr>
        </p:nvSpPr>
        <p:spPr bwMode="auto">
          <a:xfrm>
            <a:off x="1339850" y="4929188"/>
            <a:ext cx="609600" cy="517525"/>
          </a:xfrm>
        </p:spPr>
        <p:txBody>
          <a:bodyPr/>
          <a:lstStyle>
            <a:lvl1pPr>
              <a:defRPr/>
            </a:lvl1pPr>
          </a:lstStyle>
          <a:p>
            <a:pPr>
              <a:defRPr/>
            </a:pPr>
            <a:fld id="{A4097D58-904A-42FA-BA01-9DD7043F3E0F}"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9" name="Zástupný symbol pro obsah 8"/>
          <p:cNvSpPr>
            <a:spLocks noGrp="1"/>
          </p:cNvSpPr>
          <p:nvPr>
            <p:ph sz="quarter" idx="1"/>
          </p:nvPr>
        </p:nvSpPr>
        <p:spPr>
          <a:xfrm>
            <a:off x="457200" y="1600200"/>
            <a:ext cx="36576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270248" y="1600200"/>
            <a:ext cx="36576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5B901379-3F9B-4C24-8C8E-A45EE5EF4644}" type="datetimeFigureOut">
              <a:rPr lang="cs-CZ"/>
              <a:pPr>
                <a:defRPr/>
              </a:pPr>
              <a:t>2. 5. 2015</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CC8F799B-B980-4C88-8B49-074C024E7A0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lstStyle>
            <a:lvl1pPr>
              <a:defRPr/>
            </a:lvl1pPr>
          </a:lstStyle>
          <a:p>
            <a:r>
              <a:rPr lang="cs-CZ" smtClean="0"/>
              <a:t>Klepnutím lze upravit styl předlohy nadpisů.</a:t>
            </a:r>
            <a:endParaRPr lang="en-US"/>
          </a:p>
        </p:txBody>
      </p:sp>
      <p:sp>
        <p:nvSpPr>
          <p:cNvPr id="11" name="Zástupný symbol pro obsah 10"/>
          <p:cNvSpPr>
            <a:spLocks noGrp="1"/>
          </p:cNvSpPr>
          <p:nvPr>
            <p:ph sz="quarter" idx="2"/>
          </p:nvPr>
        </p:nvSpPr>
        <p:spPr>
          <a:xfrm>
            <a:off x="457200" y="2362200"/>
            <a:ext cx="36576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quarter" idx="4"/>
          </p:nvPr>
        </p:nvSpPr>
        <p:spPr>
          <a:xfrm>
            <a:off x="4371975" y="2362200"/>
            <a:ext cx="3657600" cy="3886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cs-CZ" smtClean="0"/>
              <a:t>Klepnutím lze upravit styly předlohy textu.</a:t>
            </a:r>
          </a:p>
        </p:txBody>
      </p:sp>
      <p:sp>
        <p:nvSpPr>
          <p:cNvPr id="7" name="Zástupný symbol pro datum 13"/>
          <p:cNvSpPr>
            <a:spLocks noGrp="1"/>
          </p:cNvSpPr>
          <p:nvPr>
            <p:ph type="dt" sz="half" idx="10"/>
          </p:nvPr>
        </p:nvSpPr>
        <p:spPr/>
        <p:txBody>
          <a:bodyPr/>
          <a:lstStyle>
            <a:lvl1pPr>
              <a:defRPr/>
            </a:lvl1pPr>
          </a:lstStyle>
          <a:p>
            <a:pPr>
              <a:defRPr/>
            </a:pPr>
            <a:fld id="{6AD52529-7490-4058-8667-0257A3C64B5F}" type="datetimeFigureOut">
              <a:rPr lang="cs-CZ"/>
              <a:pPr>
                <a:defRPr/>
              </a:pPr>
              <a:t>2. 5. 2015</a:t>
            </a:fld>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D4BB0C37-5503-4BBB-B000-E5D5D53E555E}"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5"/>
          <p:cNvSpPr>
            <a:spLocks noGrp="1"/>
          </p:cNvSpPr>
          <p:nvPr>
            <p:ph type="dt" sz="half" idx="10"/>
          </p:nvPr>
        </p:nvSpPr>
        <p:spPr/>
        <p:txBody>
          <a:bodyPr rtlCol="0"/>
          <a:lstStyle>
            <a:lvl1pPr>
              <a:defRPr/>
            </a:lvl1pPr>
          </a:lstStyle>
          <a:p>
            <a:pPr>
              <a:defRPr/>
            </a:pPr>
            <a:fld id="{BAB92DB5-747F-4BDB-86D2-AC5F2A4AC86F}" type="datetimeFigureOut">
              <a:rPr lang="cs-CZ"/>
              <a:pPr>
                <a:defRPr/>
              </a:pPr>
              <a:t>2. 5. 2015</a:t>
            </a:fld>
            <a:endParaRPr lang="cs-CZ"/>
          </a:p>
        </p:txBody>
      </p:sp>
      <p:sp>
        <p:nvSpPr>
          <p:cNvPr id="4" name="Zástupný symbol pro číslo snímku 6"/>
          <p:cNvSpPr>
            <a:spLocks noGrp="1"/>
          </p:cNvSpPr>
          <p:nvPr>
            <p:ph type="sldNum" sz="quarter" idx="11"/>
          </p:nvPr>
        </p:nvSpPr>
        <p:spPr/>
        <p:txBody>
          <a:bodyPr rtlCol="0"/>
          <a:lstStyle>
            <a:lvl1pPr>
              <a:defRPr/>
            </a:lvl1pPr>
          </a:lstStyle>
          <a:p>
            <a:pPr>
              <a:defRPr/>
            </a:pPr>
            <a:fld id="{CA895461-7668-4823-A230-47995CC2B55C}" type="slidenum">
              <a:rPr lang="cs-CZ"/>
              <a:pPr>
                <a:defRPr/>
              </a:pPr>
              <a:t>‹#›</a:t>
            </a:fld>
            <a:endParaRPr lang="cs-CZ"/>
          </a:p>
        </p:txBody>
      </p:sp>
      <p:sp>
        <p:nvSpPr>
          <p:cNvPr id="5" name="Zástupný symbol pro zápatí 7"/>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E627C7B3-1147-496A-AB9D-AD1895A72DD4}" type="datetimeFigureOut">
              <a:rPr lang="cs-CZ"/>
              <a:pPr>
                <a:defRPr/>
              </a:pPr>
              <a:t>2. 5. 2015</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6A3ABFB7-C8C0-4A19-8118-6B4DCE9417B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Přímá spojovací čára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Přímá spojovací čára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Přímá spojovací čára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Obdélník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římá spojovací čára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a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dpis 1"/>
          <p:cNvSpPr>
            <a:spLocks noGrp="1"/>
          </p:cNvSpPr>
          <p:nvPr>
            <p:ph type="title"/>
          </p:nvPr>
        </p:nvSpPr>
        <p:spPr>
          <a:xfrm rot="5400000">
            <a:off x="3371850" y="3200400"/>
            <a:ext cx="6309360" cy="457200"/>
          </a:xfrm>
        </p:spPr>
        <p:txBody>
          <a:bodyPr/>
          <a:lstStyle>
            <a:lvl1pPr algn="l">
              <a:buNone/>
              <a:defRPr sz="2000" b="1" cap="small" baseline="0"/>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cs-CZ" smtClean="0"/>
              <a:t>Klepnutím lze upravit styly předlohy textu.</a:t>
            </a:r>
          </a:p>
        </p:txBody>
      </p:sp>
      <p:sp>
        <p:nvSpPr>
          <p:cNvPr id="18" name="Zástupný symbol pro obsah 17"/>
          <p:cNvSpPr>
            <a:spLocks noGrp="1"/>
          </p:cNvSpPr>
          <p:nvPr>
            <p:ph sz="quarter" idx="1"/>
          </p:nvPr>
        </p:nvSpPr>
        <p:spPr>
          <a:xfrm>
            <a:off x="304800" y="274320"/>
            <a:ext cx="5638800" cy="632764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2" name="Zástupný symbol pro datum 20"/>
          <p:cNvSpPr>
            <a:spLocks noGrp="1"/>
          </p:cNvSpPr>
          <p:nvPr>
            <p:ph type="dt" sz="half" idx="10"/>
          </p:nvPr>
        </p:nvSpPr>
        <p:spPr/>
        <p:txBody>
          <a:bodyPr rtlCol="0"/>
          <a:lstStyle>
            <a:lvl1pPr>
              <a:defRPr/>
            </a:lvl1pPr>
          </a:lstStyle>
          <a:p>
            <a:pPr>
              <a:defRPr/>
            </a:pPr>
            <a:fld id="{A404A587-00E0-4867-84C8-205841740646}" type="datetimeFigureOut">
              <a:rPr lang="cs-CZ"/>
              <a:pPr>
                <a:defRPr/>
              </a:pPr>
              <a:t>2. 5. 2015</a:t>
            </a:fld>
            <a:endParaRPr lang="cs-CZ"/>
          </a:p>
        </p:txBody>
      </p:sp>
      <p:sp>
        <p:nvSpPr>
          <p:cNvPr id="13" name="Zástupný symbol pro číslo snímku 21"/>
          <p:cNvSpPr>
            <a:spLocks noGrp="1"/>
          </p:cNvSpPr>
          <p:nvPr>
            <p:ph type="sldNum" sz="quarter" idx="11"/>
          </p:nvPr>
        </p:nvSpPr>
        <p:spPr/>
        <p:txBody>
          <a:bodyPr rtlCol="0"/>
          <a:lstStyle>
            <a:lvl1pPr>
              <a:defRPr/>
            </a:lvl1pPr>
          </a:lstStyle>
          <a:p>
            <a:pPr>
              <a:defRPr/>
            </a:pPr>
            <a:fld id="{1484F58E-0D45-4212-BEDE-6E7D248EFB51}" type="slidenum">
              <a:rPr lang="cs-CZ"/>
              <a:pPr>
                <a:defRPr/>
              </a:pPr>
              <a:t>‹#›</a:t>
            </a:fld>
            <a:endParaRPr lang="cs-CZ"/>
          </a:p>
        </p:txBody>
      </p:sp>
      <p:sp>
        <p:nvSpPr>
          <p:cNvPr id="14" name="Zástupný symbol pro zápatí 22"/>
          <p:cNvSpPr>
            <a:spLocks noGrp="1"/>
          </p:cNvSpPr>
          <p:nvPr>
            <p:ph type="ftr" sz="quarter" idx="12"/>
          </p:nvPr>
        </p:nvSpPr>
        <p:spPr/>
        <p:txBody>
          <a:bodyPr rtlCol="0"/>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Přímá spojovací čára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Obdélník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římá spojovací čára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Přímá spojovací čára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Přímá spojovací čára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Nadpis 1"/>
          <p:cNvSpPr>
            <a:spLocks noGrp="1"/>
          </p:cNvSpPr>
          <p:nvPr>
            <p:ph type="title"/>
          </p:nvPr>
        </p:nvSpPr>
        <p:spPr>
          <a:xfrm rot="5400000">
            <a:off x="3350133" y="3200400"/>
            <a:ext cx="6309360" cy="457200"/>
          </a:xfrm>
        </p:spPr>
        <p:txBody>
          <a:bodyPr/>
          <a:lstStyle>
            <a:lvl1pPr algn="l">
              <a:buNone/>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12" name="Zástupný symbol pro datum 16"/>
          <p:cNvSpPr>
            <a:spLocks noGrp="1"/>
          </p:cNvSpPr>
          <p:nvPr>
            <p:ph type="dt" sz="half" idx="10"/>
          </p:nvPr>
        </p:nvSpPr>
        <p:spPr/>
        <p:txBody>
          <a:bodyPr rtlCol="0"/>
          <a:lstStyle>
            <a:lvl1pPr>
              <a:defRPr/>
            </a:lvl1pPr>
          </a:lstStyle>
          <a:p>
            <a:pPr>
              <a:defRPr/>
            </a:pPr>
            <a:fld id="{9A0D6F0B-2D41-416F-A88D-1893BC70C9A2}" type="datetimeFigureOut">
              <a:rPr lang="cs-CZ"/>
              <a:pPr>
                <a:defRPr/>
              </a:pPr>
              <a:t>2. 5. 2015</a:t>
            </a:fld>
            <a:endParaRPr lang="cs-CZ"/>
          </a:p>
        </p:txBody>
      </p:sp>
      <p:sp>
        <p:nvSpPr>
          <p:cNvPr id="13" name="Zástupný symbol pro číslo snímku 17"/>
          <p:cNvSpPr>
            <a:spLocks noGrp="1"/>
          </p:cNvSpPr>
          <p:nvPr>
            <p:ph type="sldNum" sz="quarter" idx="11"/>
          </p:nvPr>
        </p:nvSpPr>
        <p:spPr/>
        <p:txBody>
          <a:bodyPr rtlCol="0"/>
          <a:lstStyle>
            <a:lvl1pPr>
              <a:defRPr/>
            </a:lvl1pPr>
          </a:lstStyle>
          <a:p>
            <a:pPr>
              <a:defRPr/>
            </a:pPr>
            <a:fld id="{33B8244A-FF31-45CF-95CB-35DC82CE7E16}" type="slidenum">
              <a:rPr lang="cs-CZ"/>
              <a:pPr>
                <a:defRPr/>
              </a:pPr>
              <a:t>‹#›</a:t>
            </a:fld>
            <a:endParaRPr lang="cs-CZ"/>
          </a:p>
        </p:txBody>
      </p:sp>
      <p:sp>
        <p:nvSpPr>
          <p:cNvPr id="14" name="Zástupný symbol pro zápatí 20"/>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lang="cs-CZ" smtClean="0"/>
              <a:t>Klepnutím lze upravit styl předlohy nadpisů.</a:t>
            </a:r>
            <a:endParaRPr lang="en-US"/>
          </a:p>
        </p:txBody>
      </p:sp>
      <p:sp>
        <p:nvSpPr>
          <p:cNvPr id="1028" name="Zástupný symbol pro text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4" name="Zástupný symbol pro datum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2E24824C-1EB3-4EF1-AD25-9DC03E6B27CE}" type="datetimeFigureOut">
              <a:rPr lang="cs-CZ"/>
              <a:pPr>
                <a:defRPr/>
              </a:pPr>
              <a:t>2. 5. 2015</a:t>
            </a:fld>
            <a:endParaRPr lang="cs-CZ"/>
          </a:p>
        </p:txBody>
      </p:sp>
      <p:sp>
        <p:nvSpPr>
          <p:cNvPr id="3" name="Zástupný symbol pro zápatí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Zástupný symbol pro číslo snímku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48778472-87E5-4557-9187-A868A63B873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85" r:id="rId4"/>
    <p:sldLayoutId id="2147484186" r:id="rId5"/>
    <p:sldLayoutId id="2147484193" r:id="rId6"/>
    <p:sldLayoutId id="2147484187" r:id="rId7"/>
    <p:sldLayoutId id="2147484194" r:id="rId8"/>
    <p:sldLayoutId id="2147484195" r:id="rId9"/>
    <p:sldLayoutId id="2147484188" r:id="rId10"/>
    <p:sldLayoutId id="214748418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obcepro.cz/"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www.strukturalni-fondy.cz/cs/Jak-na-projek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82" y="333375"/>
            <a:ext cx="8715436" cy="6096021"/>
          </a:xfrm>
        </p:spPr>
        <p:txBody>
          <a:bodyPr>
            <a:normAutofit/>
          </a:bodyPr>
          <a:lstStyle/>
          <a:p>
            <a:pPr algn="ctr" eaLnBrk="1" fontAlgn="auto" hangingPunct="1">
              <a:spcAft>
                <a:spcPts val="0"/>
              </a:spcAft>
              <a:defRPr/>
            </a:pPr>
            <a:r>
              <a:rPr lang="cs-CZ" dirty="0" smtClean="0">
                <a:effectLst>
                  <a:outerShdw blurRad="38100" dist="38100" dir="2700000" algn="tl">
                    <a:srgbClr val="000000">
                      <a:alpha val="43137"/>
                    </a:srgbClr>
                  </a:outerShdw>
                </a:effectLst>
                <a:latin typeface="Century" pitchFamily="18" charset="0"/>
              </a:rPr>
              <a:t>VEŘEJNÉ PROJEDNÁNÍ </a:t>
            </a:r>
            <a:br>
              <a:rPr lang="cs-CZ" dirty="0" smtClean="0">
                <a:effectLst>
                  <a:outerShdw blurRad="38100" dist="38100" dir="2700000" algn="tl">
                    <a:srgbClr val="000000">
                      <a:alpha val="43137"/>
                    </a:srgbClr>
                  </a:outerShdw>
                </a:effectLst>
                <a:latin typeface="Century" pitchFamily="18" charset="0"/>
              </a:rPr>
            </a:br>
            <a:r>
              <a:rPr lang="cs-CZ" dirty="0" smtClean="0">
                <a:effectLst>
                  <a:outerShdw blurRad="38100" dist="38100" dir="2700000" algn="tl">
                    <a:srgbClr val="000000">
                      <a:alpha val="43137"/>
                    </a:srgbClr>
                  </a:outerShdw>
                </a:effectLst>
                <a:latin typeface="Century" pitchFamily="18" charset="0"/>
              </a:rPr>
              <a:t/>
            </a:r>
            <a:br>
              <a:rPr lang="cs-CZ" dirty="0" smtClean="0">
                <a:effectLst>
                  <a:outerShdw blurRad="38100" dist="38100" dir="2700000" algn="tl">
                    <a:srgbClr val="000000">
                      <a:alpha val="43137"/>
                    </a:srgbClr>
                  </a:outerShdw>
                </a:effectLst>
                <a:latin typeface="Century" pitchFamily="18" charset="0"/>
              </a:rPr>
            </a:br>
            <a:r>
              <a:rPr lang="cs-CZ" sz="3600" dirty="0" smtClean="0">
                <a:effectLst>
                  <a:outerShdw blurRad="38100" dist="38100" dir="2700000" algn="tl">
                    <a:srgbClr val="000000">
                      <a:alpha val="43137"/>
                    </a:srgbClr>
                  </a:outerShdw>
                </a:effectLst>
                <a:latin typeface="Century" pitchFamily="18" charset="0"/>
              </a:rPr>
              <a:t>STRATEGIE KOMUNITNĚ VEDENÉHO ROZVOJE</a:t>
            </a:r>
            <a:br>
              <a:rPr lang="cs-CZ" sz="3600" dirty="0" smtClean="0">
                <a:effectLst>
                  <a:outerShdw blurRad="38100" dist="38100" dir="2700000" algn="tl">
                    <a:srgbClr val="000000">
                      <a:alpha val="43137"/>
                    </a:srgbClr>
                  </a:outerShdw>
                </a:effectLst>
                <a:latin typeface="Century" pitchFamily="18" charset="0"/>
              </a:rPr>
            </a:br>
            <a:r>
              <a:rPr lang="cs-CZ" sz="3600" dirty="0" smtClean="0">
                <a:effectLst>
                  <a:outerShdw blurRad="38100" dist="38100" dir="2700000" algn="tl">
                    <a:srgbClr val="000000">
                      <a:alpha val="43137"/>
                    </a:srgbClr>
                  </a:outerShdw>
                </a:effectLst>
                <a:latin typeface="Century" pitchFamily="18" charset="0"/>
              </a:rPr>
              <a:t>MAS SVITAVA</a:t>
            </a:r>
            <a:r>
              <a:rPr lang="cs-CZ" dirty="0" smtClean="0">
                <a:effectLst>
                  <a:outerShdw blurRad="38100" dist="38100" dir="2700000" algn="tl">
                    <a:srgbClr val="000000">
                      <a:alpha val="43137"/>
                    </a:srgbClr>
                  </a:outerShdw>
                </a:effectLst>
                <a:latin typeface="Century" pitchFamily="18" charset="0"/>
              </a:rPr>
              <a:t/>
            </a:r>
            <a:br>
              <a:rPr lang="cs-CZ" dirty="0" smtClean="0">
                <a:effectLst>
                  <a:outerShdw blurRad="38100" dist="38100" dir="2700000" algn="tl">
                    <a:srgbClr val="000000">
                      <a:alpha val="43137"/>
                    </a:srgbClr>
                  </a:outerShdw>
                </a:effectLst>
                <a:latin typeface="Century" pitchFamily="18" charset="0"/>
              </a:rPr>
            </a:br>
            <a:r>
              <a:rPr lang="cs-CZ" dirty="0" smtClean="0">
                <a:effectLst>
                  <a:outerShdw blurRad="38100" dist="38100" dir="2700000" algn="tl">
                    <a:srgbClr val="000000">
                      <a:alpha val="43137"/>
                    </a:srgbClr>
                  </a:outerShdw>
                </a:effectLst>
                <a:latin typeface="Century" pitchFamily="18" charset="0"/>
              </a:rPr>
              <a:t/>
            </a:r>
            <a:br>
              <a:rPr lang="cs-CZ" dirty="0" smtClean="0">
                <a:effectLst>
                  <a:outerShdw blurRad="38100" dist="38100" dir="2700000" algn="tl">
                    <a:srgbClr val="000000">
                      <a:alpha val="43137"/>
                    </a:srgbClr>
                  </a:outerShdw>
                </a:effectLst>
                <a:latin typeface="Century" pitchFamily="18" charset="0"/>
              </a:rPr>
            </a:br>
            <a:r>
              <a:rPr lang="cs-CZ" sz="3100" dirty="0" smtClean="0">
                <a:effectLst>
                  <a:outerShdw blurRad="38100" dist="38100" dir="2700000" algn="tl">
                    <a:srgbClr val="000000">
                      <a:alpha val="43137"/>
                    </a:srgbClr>
                  </a:outerShdw>
                </a:effectLst>
                <a:latin typeface="Century" pitchFamily="18" charset="0"/>
              </a:rPr>
              <a:t>NA PROGRAMOVÉ OBDOBÍ </a:t>
            </a:r>
            <a:br>
              <a:rPr lang="cs-CZ" sz="3100" dirty="0" smtClean="0">
                <a:effectLst>
                  <a:outerShdw blurRad="38100" dist="38100" dir="2700000" algn="tl">
                    <a:srgbClr val="000000">
                      <a:alpha val="43137"/>
                    </a:srgbClr>
                  </a:outerShdw>
                </a:effectLst>
                <a:latin typeface="Century" pitchFamily="18" charset="0"/>
              </a:rPr>
            </a:br>
            <a:r>
              <a:rPr lang="cs-CZ" sz="3100" dirty="0" smtClean="0">
                <a:effectLst>
                  <a:outerShdw blurRad="38100" dist="38100" dir="2700000" algn="tl">
                    <a:srgbClr val="000000">
                      <a:alpha val="43137"/>
                    </a:srgbClr>
                  </a:outerShdw>
                </a:effectLst>
                <a:latin typeface="Century" pitchFamily="18" charset="0"/>
              </a:rPr>
              <a:t>2014 – 2020</a:t>
            </a:r>
            <a:r>
              <a:rPr lang="cs-CZ" dirty="0" smtClean="0"/>
              <a:t/>
            </a:r>
            <a:br>
              <a:rPr lang="cs-CZ" dirty="0" smtClean="0"/>
            </a:br>
            <a:r>
              <a:rPr lang="cs-CZ" dirty="0" smtClean="0"/>
              <a:t/>
            </a:r>
            <a:br>
              <a:rPr lang="cs-CZ" dirty="0" smtClean="0"/>
            </a:br>
            <a:r>
              <a:rPr lang="cs-CZ" dirty="0" smtClean="0"/>
              <a:t/>
            </a:r>
            <a:br>
              <a:rPr lang="cs-CZ" dirty="0" smtClean="0"/>
            </a:br>
            <a:r>
              <a:rPr lang="cs-CZ" sz="2800" dirty="0" smtClean="0"/>
              <a:t>únor 2015</a:t>
            </a:r>
            <a:endParaRPr lang="cs-CZ"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p:cNvSpPr>
          <p:nvPr>
            <p:ph sz="quarter" idx="1"/>
          </p:nvPr>
        </p:nvSpPr>
        <p:spPr>
          <a:xfrm>
            <a:off x="468313" y="620713"/>
            <a:ext cx="8229600" cy="5616575"/>
          </a:xfrm>
        </p:spPr>
        <p:txBody>
          <a:bodyPr>
            <a:normAutofit/>
          </a:bodyPr>
          <a:lstStyle/>
          <a:p>
            <a:pPr marL="274320" indent="-274320" eaLnBrk="1" fontAlgn="auto" hangingPunct="1">
              <a:spcAft>
                <a:spcPts val="0"/>
              </a:spcAft>
              <a:buFont typeface="Wingdings"/>
              <a:buNone/>
              <a:defRPr/>
            </a:pPr>
            <a:r>
              <a:rPr lang="cs-CZ" u="sng" dirty="0" smtClean="0">
                <a:effectLst>
                  <a:outerShdw blurRad="38100" dist="38100" dir="2700000" algn="tl">
                    <a:srgbClr val="000000">
                      <a:alpha val="43137"/>
                    </a:srgbClr>
                  </a:outerShdw>
                </a:effectLst>
              </a:rPr>
              <a:t>Fi</a:t>
            </a:r>
            <a:r>
              <a:rPr lang="en-US" u="sng" dirty="0" smtClean="0">
                <a:effectLst>
                  <a:outerShdw blurRad="38100" dist="38100" dir="2700000" algn="tl">
                    <a:srgbClr val="000000">
                      <a:alpha val="43137"/>
                    </a:srgbClr>
                  </a:outerShdw>
                </a:effectLst>
              </a:rPr>
              <a:t>che č. </a:t>
            </a:r>
            <a:r>
              <a:rPr lang="cs-CZ" u="sng" dirty="0" smtClean="0">
                <a:effectLst>
                  <a:outerShdw blurRad="38100" dist="38100" dir="2700000" algn="tl">
                    <a:srgbClr val="000000">
                      <a:alpha val="43137"/>
                    </a:srgbClr>
                  </a:outerShdw>
                </a:effectLst>
              </a:rPr>
              <a:t>3 – Podnikatelské aktivity v cestovním ruchu</a:t>
            </a:r>
          </a:p>
          <a:p>
            <a:pPr marL="274320" indent="-274320" algn="ctr" eaLnBrk="1" fontAlgn="auto" hangingPunct="1">
              <a:spcAft>
                <a:spcPts val="0"/>
              </a:spcAft>
              <a:buFont typeface="Wingdings"/>
              <a:buNone/>
              <a:defRPr/>
            </a:pPr>
            <a:endParaRPr lang="en-US" dirty="0"/>
          </a:p>
        </p:txBody>
      </p:sp>
      <p:pic>
        <p:nvPicPr>
          <p:cNvPr id="6" name="Obrázek 5" descr="P1040171.JPG"/>
          <p:cNvPicPr>
            <a:picLocks noChangeAspect="1"/>
          </p:cNvPicPr>
          <p:nvPr/>
        </p:nvPicPr>
        <p:blipFill>
          <a:blip r:embed="rId2" cstate="print"/>
          <a:stretch>
            <a:fillRect/>
          </a:stretch>
        </p:blipFill>
        <p:spPr>
          <a:xfrm>
            <a:off x="251520" y="1844824"/>
            <a:ext cx="4320480"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2014-01-bowling Opatov.jpg"/>
          <p:cNvPicPr>
            <a:picLocks noChangeAspect="1"/>
          </p:cNvPicPr>
          <p:nvPr/>
        </p:nvPicPr>
        <p:blipFill>
          <a:blip r:embed="rId3" cstate="print"/>
          <a:stretch>
            <a:fillRect/>
          </a:stretch>
        </p:blipFill>
        <p:spPr>
          <a:xfrm>
            <a:off x="4572001" y="2924944"/>
            <a:ext cx="4032447" cy="3024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7" name="TextovéPole 8"/>
          <p:cNvSpPr txBox="1">
            <a:spLocks noChangeArrowheads="1"/>
          </p:cNvSpPr>
          <p:nvPr/>
        </p:nvSpPr>
        <p:spPr bwMode="auto">
          <a:xfrm>
            <a:off x="5580063" y="285273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Bowling</a:t>
            </a:r>
          </a:p>
        </p:txBody>
      </p:sp>
      <p:sp>
        <p:nvSpPr>
          <p:cNvPr id="18438" name="TextovéPole 9"/>
          <p:cNvSpPr txBox="1">
            <a:spLocks noChangeArrowheads="1"/>
          </p:cNvSpPr>
          <p:nvPr/>
        </p:nvSpPr>
        <p:spPr bwMode="auto">
          <a:xfrm>
            <a:off x="900113" y="4076700"/>
            <a:ext cx="2735262"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Dětský lanový park</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a:spLocks noGrp="1"/>
          </p:cNvSpPr>
          <p:nvPr>
            <p:ph sz="quarter" idx="1"/>
          </p:nvPr>
        </p:nvSpPr>
        <p:spPr>
          <a:xfrm>
            <a:off x="468313" y="620713"/>
            <a:ext cx="8229600" cy="5545137"/>
          </a:xfrm>
        </p:spPr>
        <p:txBody>
          <a:bodyPr>
            <a:normAutofit/>
          </a:bodyPr>
          <a:lstStyle/>
          <a:p>
            <a:pPr marL="274320" indent="-274320" eaLnBrk="1" fontAlgn="auto" hangingPunct="1">
              <a:spcAft>
                <a:spcPts val="0"/>
              </a:spcAft>
              <a:buFont typeface="Wingdings"/>
              <a:buNone/>
              <a:defRPr/>
            </a:pPr>
            <a:r>
              <a:rPr lang="cs-CZ" u="sng" dirty="0" smtClean="0">
                <a:effectLst>
                  <a:outerShdw blurRad="38100" dist="38100" dir="2700000" algn="tl">
                    <a:srgbClr val="000000">
                      <a:alpha val="43137"/>
                    </a:srgbClr>
                  </a:outerShdw>
                </a:effectLst>
              </a:rPr>
              <a:t>Fi</a:t>
            </a:r>
            <a:r>
              <a:rPr lang="en-US" u="sng" dirty="0" smtClean="0">
                <a:effectLst>
                  <a:outerShdw blurRad="38100" dist="38100" dir="2700000" algn="tl">
                    <a:srgbClr val="000000">
                      <a:alpha val="43137"/>
                    </a:srgbClr>
                  </a:outerShdw>
                </a:effectLst>
              </a:rPr>
              <a:t>che č. </a:t>
            </a:r>
            <a:r>
              <a:rPr lang="cs-CZ" u="sng" dirty="0" smtClean="0">
                <a:effectLst>
                  <a:outerShdw blurRad="38100" dist="38100" dir="2700000" algn="tl">
                    <a:srgbClr val="000000">
                      <a:alpha val="43137"/>
                    </a:srgbClr>
                  </a:outerShdw>
                </a:effectLst>
              </a:rPr>
              <a:t>4 – Infrastruktura obcí to vyžaduje</a:t>
            </a:r>
          </a:p>
          <a:p>
            <a:pPr marL="274320" indent="-274320" eaLnBrk="1" fontAlgn="auto" hangingPunct="1">
              <a:spcAft>
                <a:spcPts val="0"/>
              </a:spcAft>
              <a:buFont typeface="Wingdings"/>
              <a:buNone/>
              <a:defRPr/>
            </a:pPr>
            <a:endParaRPr lang="cs-CZ" dirty="0" smtClean="0">
              <a:effectLst>
                <a:outerShdw blurRad="38100" dist="38100" dir="2700000" algn="tl">
                  <a:srgbClr val="000000">
                    <a:alpha val="43137"/>
                  </a:srgbClr>
                </a:outerShdw>
              </a:effectLst>
            </a:endParaRPr>
          </a:p>
          <a:p>
            <a:pPr marL="274320" indent="-274320" algn="ctr" eaLnBrk="1" fontAlgn="auto" hangingPunct="1">
              <a:spcAft>
                <a:spcPts val="0"/>
              </a:spcAft>
              <a:buFont typeface="Wingdings"/>
              <a:buNone/>
              <a:defRPr/>
            </a:pPr>
            <a:endParaRPr lang="en-US" sz="3600" dirty="0"/>
          </a:p>
        </p:txBody>
      </p:sp>
      <p:pic>
        <p:nvPicPr>
          <p:cNvPr id="7" name="Obrázek 6" descr="Vítějeves,pomníkP1010490.JPG"/>
          <p:cNvPicPr>
            <a:picLocks noChangeAspect="1"/>
          </p:cNvPicPr>
          <p:nvPr/>
        </p:nvPicPr>
        <p:blipFill>
          <a:blip r:embed="rId2" cstate="print"/>
          <a:srcRect r="776" b="4801"/>
          <a:stretch>
            <a:fillRect/>
          </a:stretch>
        </p:blipFill>
        <p:spPr>
          <a:xfrm>
            <a:off x="467544" y="1124744"/>
            <a:ext cx="4536504"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Koclířov, náves (2).JPG"/>
          <p:cNvPicPr>
            <a:picLocks noChangeAspect="1"/>
          </p:cNvPicPr>
          <p:nvPr/>
        </p:nvPicPr>
        <p:blipFill>
          <a:blip r:embed="rId3" cstate="print"/>
          <a:srcRect r="3922"/>
          <a:stretch>
            <a:fillRect/>
          </a:stretch>
        </p:blipFill>
        <p:spPr>
          <a:xfrm>
            <a:off x="5004048" y="1124744"/>
            <a:ext cx="3528392"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TextovéPole 8"/>
          <p:cNvSpPr txBox="1">
            <a:spLocks noChangeArrowheads="1"/>
          </p:cNvSpPr>
          <p:nvPr/>
        </p:nvSpPr>
        <p:spPr bwMode="auto">
          <a:xfrm>
            <a:off x="2268538" y="1196975"/>
            <a:ext cx="2735262" cy="708025"/>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Úprava veřejného prostranství</a:t>
            </a:r>
          </a:p>
        </p:txBody>
      </p:sp>
      <p:pic>
        <p:nvPicPr>
          <p:cNvPr id="11" name="Obrázek 10" descr="P1050408.JPG"/>
          <p:cNvPicPr>
            <a:picLocks noChangeAspect="1"/>
          </p:cNvPicPr>
          <p:nvPr/>
        </p:nvPicPr>
        <p:blipFill>
          <a:blip r:embed="rId4" cstate="print"/>
          <a:stretch>
            <a:fillRect/>
          </a:stretch>
        </p:blipFill>
        <p:spPr>
          <a:xfrm>
            <a:off x="539552" y="3861048"/>
            <a:ext cx="3816424" cy="2544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Obrázek 12" descr="hřbitov Kocl_P1030978.JPG"/>
          <p:cNvPicPr>
            <a:picLocks noChangeAspect="1"/>
          </p:cNvPicPr>
          <p:nvPr/>
        </p:nvPicPr>
        <p:blipFill>
          <a:blip r:embed="rId5" cstate="print"/>
          <a:srcRect r="2752"/>
          <a:stretch>
            <a:fillRect/>
          </a:stretch>
        </p:blipFill>
        <p:spPr>
          <a:xfrm>
            <a:off x="4716016" y="3789040"/>
            <a:ext cx="3816424" cy="261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4" name="TextovéPole 13"/>
          <p:cNvSpPr txBox="1">
            <a:spLocks noChangeArrowheads="1"/>
          </p:cNvSpPr>
          <p:nvPr/>
        </p:nvSpPr>
        <p:spPr bwMode="auto">
          <a:xfrm>
            <a:off x="971550" y="602138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Oprava komunikace</a:t>
            </a:r>
          </a:p>
        </p:txBody>
      </p:sp>
      <p:sp>
        <p:nvSpPr>
          <p:cNvPr id="19465" name="TextovéPole 14"/>
          <p:cNvSpPr txBox="1">
            <a:spLocks noChangeArrowheads="1"/>
          </p:cNvSpPr>
          <p:nvPr/>
        </p:nvSpPr>
        <p:spPr bwMode="auto">
          <a:xfrm>
            <a:off x="5364163" y="602138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Oprava hřbitova</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2"/>
          <p:cNvSpPr txBox="1">
            <a:spLocks/>
          </p:cNvSpPr>
          <p:nvPr/>
        </p:nvSpPr>
        <p:spPr bwMode="auto">
          <a:xfrm>
            <a:off x="468313" y="981075"/>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000" dirty="0">
              <a:latin typeface="Century Schoolbook" pitchFamily="18" charset="0"/>
            </a:endParaRPr>
          </a:p>
          <a:p>
            <a:pPr marL="342900" indent="-342900">
              <a:spcBef>
                <a:spcPct val="20000"/>
              </a:spcBef>
              <a:buFont typeface="Arial" charset="0"/>
              <a:buChar char="•"/>
            </a:pPr>
            <a:endParaRPr lang="en-US" sz="3200" dirty="0">
              <a:latin typeface="Century Schoolbook" pitchFamily="18" charset="0"/>
            </a:endParaRPr>
          </a:p>
        </p:txBody>
      </p:sp>
      <p:sp>
        <p:nvSpPr>
          <p:cNvPr id="20483" name="Zástupný symbol pro obsah 2"/>
          <p:cNvSpPr txBox="1">
            <a:spLocks/>
          </p:cNvSpPr>
          <p:nvPr/>
        </p:nvSpPr>
        <p:spPr bwMode="auto">
          <a:xfrm>
            <a:off x="620713" y="620713"/>
            <a:ext cx="8229600" cy="5038725"/>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dirty="0">
              <a:latin typeface="Century Schoolbook" pitchFamily="18" charset="0"/>
            </a:endParaRPr>
          </a:p>
        </p:txBody>
      </p:sp>
      <p:sp>
        <p:nvSpPr>
          <p:cNvPr id="6" name="Zástupný symbol pro obsah 2"/>
          <p:cNvSpPr txBox="1">
            <a:spLocks/>
          </p:cNvSpPr>
          <p:nvPr/>
        </p:nvSpPr>
        <p:spPr>
          <a:xfrm>
            <a:off x="468313" y="620713"/>
            <a:ext cx="8229600" cy="5616575"/>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cs-CZ" sz="2400" u="sng" dirty="0">
                <a:effectLst>
                  <a:outerShdw blurRad="38100" dist="38100" dir="2700000" algn="tl">
                    <a:srgbClr val="000000">
                      <a:alpha val="43137"/>
                    </a:srgbClr>
                  </a:outerShdw>
                </a:effectLst>
                <a:latin typeface="+mn-lt"/>
                <a:cs typeface="+mn-cs"/>
              </a:rPr>
              <a:t>Fi</a:t>
            </a:r>
            <a:r>
              <a:rPr lang="en-US" sz="2400" u="sng" dirty="0">
                <a:effectLst>
                  <a:outerShdw blurRad="38100" dist="38100" dir="2700000" algn="tl">
                    <a:srgbClr val="000000">
                      <a:alpha val="43137"/>
                    </a:srgbClr>
                  </a:outerShdw>
                </a:effectLst>
                <a:latin typeface="+mn-lt"/>
                <a:cs typeface="+mn-cs"/>
              </a:rPr>
              <a:t>che č. </a:t>
            </a:r>
            <a:r>
              <a:rPr lang="cs-CZ" sz="2400" u="sng" dirty="0">
                <a:effectLst>
                  <a:outerShdw blurRad="38100" dist="38100" dir="2700000" algn="tl">
                    <a:srgbClr val="000000">
                      <a:alpha val="43137"/>
                    </a:srgbClr>
                  </a:outerShdw>
                </a:effectLst>
                <a:latin typeface="+mn-lt"/>
                <a:cs typeface="+mn-cs"/>
              </a:rPr>
              <a:t>5 – Zlepšení kvality života obyvatel vesnic</a:t>
            </a:r>
          </a:p>
          <a:p>
            <a:pPr marL="342900" indent="-342900" algn="ctr" fontAlgn="auto">
              <a:spcBef>
                <a:spcPct val="20000"/>
              </a:spcBef>
              <a:spcAft>
                <a:spcPts val="0"/>
              </a:spcAft>
              <a:buFont typeface="Arial" pitchFamily="34" charset="0"/>
              <a:buNone/>
              <a:defRPr/>
            </a:pPr>
            <a:endParaRPr lang="en-US" sz="3200" dirty="0">
              <a:latin typeface="+mn-lt"/>
              <a:cs typeface="+mn-cs"/>
            </a:endParaRPr>
          </a:p>
        </p:txBody>
      </p:sp>
      <p:pic>
        <p:nvPicPr>
          <p:cNvPr id="8" name="Obrázek 7" descr="P1010094_DH Radiměř.jpg"/>
          <p:cNvPicPr>
            <a:picLocks noChangeAspect="1"/>
          </p:cNvPicPr>
          <p:nvPr/>
        </p:nvPicPr>
        <p:blipFill>
          <a:blip r:embed="rId3" cstate="print"/>
          <a:srcRect l="4692"/>
          <a:stretch>
            <a:fillRect/>
          </a:stretch>
        </p:blipFill>
        <p:spPr>
          <a:xfrm>
            <a:off x="323528" y="1196752"/>
            <a:ext cx="2925178"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JK MB přívěs.JPG"/>
          <p:cNvPicPr>
            <a:picLocks noChangeAspect="1"/>
          </p:cNvPicPr>
          <p:nvPr/>
        </p:nvPicPr>
        <p:blipFill>
          <a:blip r:embed="rId4" cstate="print"/>
          <a:stretch>
            <a:fillRect/>
          </a:stretch>
        </p:blipFill>
        <p:spPr>
          <a:xfrm>
            <a:off x="3347864" y="1196752"/>
            <a:ext cx="3419872" cy="2279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descr="2014-04-26 13.06.28.jpg"/>
          <p:cNvPicPr>
            <a:picLocks noChangeAspect="1"/>
          </p:cNvPicPr>
          <p:nvPr/>
        </p:nvPicPr>
        <p:blipFill>
          <a:blip r:embed="rId5" cstate="print"/>
          <a:srcRect r="5435"/>
          <a:stretch>
            <a:fillRect/>
          </a:stretch>
        </p:blipFill>
        <p:spPr>
          <a:xfrm>
            <a:off x="6732240" y="1196752"/>
            <a:ext cx="1872208"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Obrázek 13" descr="P1040264.JPG"/>
          <p:cNvPicPr>
            <a:picLocks noChangeAspect="1"/>
          </p:cNvPicPr>
          <p:nvPr/>
        </p:nvPicPr>
        <p:blipFill>
          <a:blip r:embed="rId6" cstate="print"/>
          <a:srcRect l="3333"/>
          <a:stretch>
            <a:fillRect/>
          </a:stretch>
        </p:blipFill>
        <p:spPr>
          <a:xfrm>
            <a:off x="323528" y="3789040"/>
            <a:ext cx="4176464"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Obrázek 15" descr="20140117_110046.jpg"/>
          <p:cNvPicPr>
            <a:picLocks noChangeAspect="1"/>
          </p:cNvPicPr>
          <p:nvPr/>
        </p:nvPicPr>
        <p:blipFill>
          <a:blip r:embed="rId7" cstate="print"/>
          <a:stretch>
            <a:fillRect/>
          </a:stretch>
        </p:blipFill>
        <p:spPr>
          <a:xfrm>
            <a:off x="4788024" y="4077072"/>
            <a:ext cx="3384376" cy="2538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90" name="TextovéPole 16"/>
          <p:cNvSpPr txBox="1">
            <a:spLocks noChangeArrowheads="1"/>
          </p:cNvSpPr>
          <p:nvPr/>
        </p:nvSpPr>
        <p:spPr bwMode="auto">
          <a:xfrm>
            <a:off x="323850" y="3068638"/>
            <a:ext cx="2735263"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Dětské hřiště</a:t>
            </a:r>
          </a:p>
        </p:txBody>
      </p:sp>
      <p:sp>
        <p:nvSpPr>
          <p:cNvPr id="20491" name="TextovéPole 17"/>
          <p:cNvSpPr txBox="1">
            <a:spLocks noChangeArrowheads="1"/>
          </p:cNvSpPr>
          <p:nvPr/>
        </p:nvSpPr>
        <p:spPr bwMode="auto">
          <a:xfrm>
            <a:off x="3635375" y="306863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Přepravník pro koně</a:t>
            </a:r>
          </a:p>
        </p:txBody>
      </p:sp>
      <p:sp>
        <p:nvSpPr>
          <p:cNvPr id="20492" name="TextovéPole 18"/>
          <p:cNvSpPr txBox="1">
            <a:spLocks noChangeArrowheads="1"/>
          </p:cNvSpPr>
          <p:nvPr/>
        </p:nvSpPr>
        <p:spPr bwMode="auto">
          <a:xfrm>
            <a:off x="6875463" y="3068638"/>
            <a:ext cx="2268537" cy="708025"/>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Památník včelích matek</a:t>
            </a:r>
          </a:p>
        </p:txBody>
      </p:sp>
      <p:sp>
        <p:nvSpPr>
          <p:cNvPr id="20493" name="TextovéPole 19"/>
          <p:cNvSpPr txBox="1">
            <a:spLocks noChangeArrowheads="1"/>
          </p:cNvSpPr>
          <p:nvPr/>
        </p:nvSpPr>
        <p:spPr bwMode="auto">
          <a:xfrm>
            <a:off x="971550" y="623728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Úprava umyvárny v MŠ</a:t>
            </a:r>
          </a:p>
        </p:txBody>
      </p:sp>
      <p:sp>
        <p:nvSpPr>
          <p:cNvPr id="20494" name="TextovéPole 20"/>
          <p:cNvSpPr txBox="1">
            <a:spLocks noChangeArrowheads="1"/>
          </p:cNvSpPr>
          <p:nvPr/>
        </p:nvSpPr>
        <p:spPr bwMode="auto">
          <a:xfrm>
            <a:off x="5076825" y="6165850"/>
            <a:ext cx="2735263"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Informační centrum</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skatepark_BrezovaP1010372_1.jpg"/>
          <p:cNvPicPr>
            <a:picLocks noChangeAspect="1"/>
          </p:cNvPicPr>
          <p:nvPr/>
        </p:nvPicPr>
        <p:blipFill>
          <a:blip r:embed="rId2" cstate="print"/>
          <a:srcRect l="3895" r="3917"/>
          <a:stretch>
            <a:fillRect/>
          </a:stretch>
        </p:blipFill>
        <p:spPr>
          <a:xfrm>
            <a:off x="251520" y="692696"/>
            <a:ext cx="4248472"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ázek 3" descr="2013-04-20-067.jpg"/>
          <p:cNvPicPr>
            <a:picLocks noChangeAspect="1"/>
          </p:cNvPicPr>
          <p:nvPr/>
        </p:nvPicPr>
        <p:blipFill>
          <a:blip r:embed="rId3" cstate="print"/>
          <a:srcRect l="3439" t="6120" r="5425"/>
          <a:stretch>
            <a:fillRect/>
          </a:stretch>
        </p:blipFill>
        <p:spPr>
          <a:xfrm>
            <a:off x="251520" y="3789040"/>
            <a:ext cx="4228996"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2014-06-02 17.32.45.jpg"/>
          <p:cNvPicPr>
            <a:picLocks noChangeAspect="1"/>
          </p:cNvPicPr>
          <p:nvPr/>
        </p:nvPicPr>
        <p:blipFill>
          <a:blip r:embed="rId4" cstate="print"/>
          <a:srcRect t="11905" r="10715" b="2381"/>
          <a:stretch>
            <a:fillRect/>
          </a:stretch>
        </p:blipFill>
        <p:spPr>
          <a:xfrm>
            <a:off x="4932040" y="692696"/>
            <a:ext cx="3600400"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descr="KD Vendolí.JPG"/>
          <p:cNvPicPr>
            <a:picLocks noChangeAspect="1"/>
          </p:cNvPicPr>
          <p:nvPr/>
        </p:nvPicPr>
        <p:blipFill>
          <a:blip r:embed="rId5" cstate="print"/>
          <a:srcRect l="1710" t="2887" r="12809"/>
          <a:stretch>
            <a:fillRect/>
          </a:stretch>
        </p:blipFill>
        <p:spPr>
          <a:xfrm>
            <a:off x="4932040" y="3789040"/>
            <a:ext cx="3600400" cy="2421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10" name="TextovéPole 6"/>
          <p:cNvSpPr txBox="1">
            <a:spLocks noChangeArrowheads="1"/>
          </p:cNvSpPr>
          <p:nvPr/>
        </p:nvSpPr>
        <p:spPr bwMode="auto">
          <a:xfrm>
            <a:off x="971550" y="285273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Skatepark</a:t>
            </a:r>
          </a:p>
        </p:txBody>
      </p:sp>
      <p:sp>
        <p:nvSpPr>
          <p:cNvPr id="21511" name="TextovéPole 7"/>
          <p:cNvSpPr txBox="1">
            <a:spLocks noChangeArrowheads="1"/>
          </p:cNvSpPr>
          <p:nvPr/>
        </p:nvSpPr>
        <p:spPr bwMode="auto">
          <a:xfrm>
            <a:off x="5364163" y="2852738"/>
            <a:ext cx="3024187"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Pódium pro prezentaci žáků </a:t>
            </a:r>
          </a:p>
        </p:txBody>
      </p:sp>
      <p:sp>
        <p:nvSpPr>
          <p:cNvPr id="21512" name="TextovéPole 8"/>
          <p:cNvSpPr txBox="1">
            <a:spLocks noChangeArrowheads="1"/>
          </p:cNvSpPr>
          <p:nvPr/>
        </p:nvSpPr>
        <p:spPr bwMode="auto">
          <a:xfrm>
            <a:off x="900113" y="5805488"/>
            <a:ext cx="2951162"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Párty stan pro Mikroregion</a:t>
            </a:r>
          </a:p>
        </p:txBody>
      </p:sp>
      <p:sp>
        <p:nvSpPr>
          <p:cNvPr id="21513" name="TextovéPole 9"/>
          <p:cNvSpPr txBox="1">
            <a:spLocks noChangeArrowheads="1"/>
          </p:cNvSpPr>
          <p:nvPr/>
        </p:nvSpPr>
        <p:spPr bwMode="auto">
          <a:xfrm>
            <a:off x="5148263" y="5516563"/>
            <a:ext cx="3384550" cy="708025"/>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Vybavení jeviště a sálu kulturního domu</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468313" y="620713"/>
            <a:ext cx="8229600" cy="5616575"/>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cs-CZ" sz="2400" u="sng" dirty="0">
                <a:effectLst>
                  <a:outerShdw blurRad="38100" dist="38100" dir="2700000" algn="tl">
                    <a:srgbClr val="000000">
                      <a:alpha val="43137"/>
                    </a:srgbClr>
                  </a:outerShdw>
                </a:effectLst>
                <a:latin typeface="+mn-lt"/>
                <a:cs typeface="+mn-cs"/>
              </a:rPr>
              <a:t>Fi</a:t>
            </a:r>
            <a:r>
              <a:rPr lang="en-US" sz="2400" u="sng" dirty="0">
                <a:effectLst>
                  <a:outerShdw blurRad="38100" dist="38100" dir="2700000" algn="tl">
                    <a:srgbClr val="000000">
                      <a:alpha val="43137"/>
                    </a:srgbClr>
                  </a:outerShdw>
                </a:effectLst>
                <a:latin typeface="+mn-lt"/>
                <a:cs typeface="+mn-cs"/>
              </a:rPr>
              <a:t>che č. </a:t>
            </a:r>
            <a:r>
              <a:rPr lang="cs-CZ" sz="2400" u="sng" dirty="0">
                <a:effectLst>
                  <a:outerShdw blurRad="38100" dist="38100" dir="2700000" algn="tl">
                    <a:srgbClr val="000000">
                      <a:alpha val="43137"/>
                    </a:srgbClr>
                  </a:outerShdw>
                </a:effectLst>
                <a:latin typeface="+mn-lt"/>
                <a:cs typeface="+mn-cs"/>
              </a:rPr>
              <a:t>6 – Kulturní dědictví svitavského venkova</a:t>
            </a:r>
          </a:p>
          <a:p>
            <a:pPr marL="342900" indent="-342900" fontAlgn="auto">
              <a:spcBef>
                <a:spcPct val="20000"/>
              </a:spcBef>
              <a:spcAft>
                <a:spcPts val="0"/>
              </a:spcAft>
              <a:buFont typeface="Arial" pitchFamily="34" charset="0"/>
              <a:buNone/>
              <a:defRPr/>
            </a:pPr>
            <a:endParaRPr lang="cs-CZ" sz="2400" dirty="0">
              <a:effectLst>
                <a:outerShdw blurRad="38100" dist="38100" dir="2700000" algn="tl">
                  <a:srgbClr val="000000">
                    <a:alpha val="43137"/>
                  </a:srgbClr>
                </a:outerShdw>
              </a:effectLst>
              <a:latin typeface="+mn-lt"/>
              <a:cs typeface="+mn-cs"/>
            </a:endParaRPr>
          </a:p>
          <a:p>
            <a:pPr marL="342900" indent="-342900" algn="ctr" fontAlgn="auto">
              <a:spcBef>
                <a:spcPct val="20000"/>
              </a:spcBef>
              <a:spcAft>
                <a:spcPts val="0"/>
              </a:spcAft>
              <a:buFont typeface="Arial" pitchFamily="34" charset="0"/>
              <a:buNone/>
              <a:defRPr/>
            </a:pPr>
            <a:endParaRPr lang="en-US" sz="3200" dirty="0">
              <a:latin typeface="+mn-lt"/>
              <a:cs typeface="+mn-cs"/>
            </a:endParaRPr>
          </a:p>
        </p:txBody>
      </p:sp>
      <p:pic>
        <p:nvPicPr>
          <p:cNvPr id="5" name="Obrázek 4" descr="Kříž U okálů.jpg"/>
          <p:cNvPicPr preferRelativeResize="0">
            <a:picLocks/>
          </p:cNvPicPr>
          <p:nvPr/>
        </p:nvPicPr>
        <p:blipFill>
          <a:blip r:embed="rId2" cstate="print"/>
          <a:stretch>
            <a:fillRect/>
          </a:stretch>
        </p:blipFill>
        <p:spPr>
          <a:xfrm>
            <a:off x="251520" y="1196752"/>
            <a:ext cx="1800200"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uzivatel\Desktop\2.Výzva_projekty\P_PROJEKT 04_10 KŘÍŽE RADIMĚŘ\Kříž U kostela_.jpg"/>
          <p:cNvPicPr>
            <a:picLocks noChangeAspect="1" noChangeArrowheads="1"/>
          </p:cNvPicPr>
          <p:nvPr/>
        </p:nvPicPr>
        <p:blipFill>
          <a:blip r:embed="rId3" cstate="print"/>
          <a:srcRect/>
          <a:stretch>
            <a:fillRect/>
          </a:stretch>
        </p:blipFill>
        <p:spPr bwMode="auto">
          <a:xfrm>
            <a:off x="2051720" y="1196752"/>
            <a:ext cx="186841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C:\Users\uzivatel\Desktop\2.Výzva_projekty\P_PROJEKT 04_10 KŘÍŽE RADIMĚŘ\Kříž U Hnátů.jpg"/>
          <p:cNvPicPr>
            <a:picLocks noChangeAspect="1" noChangeArrowheads="1"/>
          </p:cNvPicPr>
          <p:nvPr/>
        </p:nvPicPr>
        <p:blipFill>
          <a:blip r:embed="rId4" cstate="print"/>
          <a:srcRect/>
          <a:stretch>
            <a:fillRect/>
          </a:stretch>
        </p:blipFill>
        <p:spPr bwMode="auto">
          <a:xfrm>
            <a:off x="3851920" y="1196752"/>
            <a:ext cx="186841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Bednářová (4).JPG"/>
          <p:cNvPicPr>
            <a:picLocks noChangeAspect="1"/>
          </p:cNvPicPr>
          <p:nvPr/>
        </p:nvPicPr>
        <p:blipFill>
          <a:blip r:embed="rId5" cstate="print"/>
          <a:stretch>
            <a:fillRect/>
          </a:stretch>
        </p:blipFill>
        <p:spPr>
          <a:xfrm>
            <a:off x="6357950" y="1196752"/>
            <a:ext cx="1958466" cy="2589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Obrázek 10" descr="hřb. zeď Vendolí P1010300.JPG"/>
          <p:cNvPicPr>
            <a:picLocks noChangeAspect="1"/>
          </p:cNvPicPr>
          <p:nvPr/>
        </p:nvPicPr>
        <p:blipFill>
          <a:blip r:embed="rId6" cstate="print"/>
          <a:stretch>
            <a:fillRect/>
          </a:stretch>
        </p:blipFill>
        <p:spPr>
          <a:xfrm>
            <a:off x="5076056" y="4005064"/>
            <a:ext cx="3500445" cy="2625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Obrázek 11" descr="ŘKF Kocl. V.etapa.JPG"/>
          <p:cNvPicPr>
            <a:picLocks noChangeAspect="1"/>
          </p:cNvPicPr>
          <p:nvPr/>
        </p:nvPicPr>
        <p:blipFill>
          <a:blip r:embed="rId7" cstate="print"/>
          <a:stretch>
            <a:fillRect/>
          </a:stretch>
        </p:blipFill>
        <p:spPr>
          <a:xfrm>
            <a:off x="251520" y="3858006"/>
            <a:ext cx="4176464" cy="2784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7" name="TextovéPole 12"/>
          <p:cNvSpPr txBox="1">
            <a:spLocks noChangeArrowheads="1"/>
          </p:cNvSpPr>
          <p:nvPr/>
        </p:nvSpPr>
        <p:spPr bwMode="auto">
          <a:xfrm>
            <a:off x="2195513" y="3141663"/>
            <a:ext cx="3024187"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Renovace tří polních křížů</a:t>
            </a:r>
          </a:p>
        </p:txBody>
      </p:sp>
      <p:sp>
        <p:nvSpPr>
          <p:cNvPr id="22538" name="TextovéPole 13"/>
          <p:cNvSpPr txBox="1">
            <a:spLocks noChangeArrowheads="1"/>
          </p:cNvSpPr>
          <p:nvPr/>
        </p:nvSpPr>
        <p:spPr bwMode="auto">
          <a:xfrm>
            <a:off x="827088" y="6165850"/>
            <a:ext cx="3240087"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Restaurování poutního areálu</a:t>
            </a:r>
          </a:p>
        </p:txBody>
      </p:sp>
      <p:sp>
        <p:nvSpPr>
          <p:cNvPr id="22539" name="TextovéPole 14"/>
          <p:cNvSpPr txBox="1">
            <a:spLocks noChangeArrowheads="1"/>
          </p:cNvSpPr>
          <p:nvPr/>
        </p:nvSpPr>
        <p:spPr bwMode="auto">
          <a:xfrm>
            <a:off x="5219700" y="6165850"/>
            <a:ext cx="3240088"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Oprava hřbitovní zdi</a:t>
            </a:r>
          </a:p>
        </p:txBody>
      </p:sp>
      <p:sp>
        <p:nvSpPr>
          <p:cNvPr id="22540" name="TextovéPole 15"/>
          <p:cNvSpPr txBox="1">
            <a:spLocks noChangeArrowheads="1"/>
          </p:cNvSpPr>
          <p:nvPr/>
        </p:nvSpPr>
        <p:spPr bwMode="auto">
          <a:xfrm>
            <a:off x="6516688" y="1196975"/>
            <a:ext cx="1727200" cy="707886"/>
          </a:xfrm>
          <a:prstGeom prst="rect">
            <a:avLst/>
          </a:prstGeom>
          <a:noFill/>
          <a:ln w="9525">
            <a:noFill/>
            <a:miter lim="800000"/>
            <a:headEnd/>
            <a:tailEnd/>
          </a:ln>
        </p:spPr>
        <p:txBody>
          <a:bodyPr wrap="square">
            <a:spAutoFit/>
          </a:bodyPr>
          <a:lstStyle/>
          <a:p>
            <a:pPr algn="ctr"/>
            <a:r>
              <a:rPr lang="cs-CZ" sz="2000" b="1" dirty="0">
                <a:solidFill>
                  <a:srgbClr val="FFFF00"/>
                </a:solidFill>
                <a:latin typeface="Arial Narrow" pitchFamily="34" charset="0"/>
              </a:rPr>
              <a:t>Restaurování </a:t>
            </a:r>
            <a:r>
              <a:rPr lang="cs-CZ" sz="2000" b="1" dirty="0" smtClean="0">
                <a:solidFill>
                  <a:srgbClr val="FFFF00"/>
                </a:solidFill>
                <a:latin typeface="Arial Narrow" pitchFamily="34" charset="0"/>
              </a:rPr>
              <a:t>na </a:t>
            </a:r>
            <a:r>
              <a:rPr lang="cs-CZ" sz="2000" b="1" dirty="0">
                <a:solidFill>
                  <a:srgbClr val="FFFF00"/>
                </a:solidFill>
                <a:latin typeface="Arial Narrow" pitchFamily="34" charset="0"/>
              </a:rPr>
              <a:t>bývalé faře</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ovéPole 1"/>
          <p:cNvSpPr txBox="1">
            <a:spLocks noChangeArrowheads="1"/>
          </p:cNvSpPr>
          <p:nvPr/>
        </p:nvSpPr>
        <p:spPr bwMode="auto">
          <a:xfrm>
            <a:off x="323850" y="0"/>
            <a:ext cx="8351838" cy="1015663"/>
          </a:xfrm>
          <a:prstGeom prst="rect">
            <a:avLst/>
          </a:prstGeom>
          <a:noFill/>
          <a:ln w="9525">
            <a:noFill/>
            <a:miter lim="800000"/>
            <a:headEnd/>
            <a:tailEnd/>
          </a:ln>
        </p:spPr>
        <p:txBody>
          <a:bodyPr wrap="square">
            <a:spAutoFit/>
          </a:bodyPr>
          <a:lstStyle/>
          <a:p>
            <a:pPr algn="ctr"/>
            <a:r>
              <a:rPr lang="cs-CZ" sz="3000" b="1" dirty="0">
                <a:latin typeface="Century Schoolbook" pitchFamily="18" charset="0"/>
              </a:rPr>
              <a:t>Jaký byl postup při výběru projektů </a:t>
            </a:r>
          </a:p>
          <a:p>
            <a:pPr algn="ctr"/>
            <a:r>
              <a:rPr lang="cs-CZ" sz="3000" b="1" dirty="0">
                <a:latin typeface="Century Schoolbook" pitchFamily="18" charset="0"/>
              </a:rPr>
              <a:t>v období 2010 až 2014?</a:t>
            </a:r>
          </a:p>
        </p:txBody>
      </p:sp>
      <p:sp>
        <p:nvSpPr>
          <p:cNvPr id="23555" name="TextovéPole 2"/>
          <p:cNvSpPr txBox="1">
            <a:spLocks noChangeArrowheads="1"/>
          </p:cNvSpPr>
          <p:nvPr/>
        </p:nvSpPr>
        <p:spPr bwMode="auto">
          <a:xfrm>
            <a:off x="214283" y="1142984"/>
            <a:ext cx="8429684" cy="6124754"/>
          </a:xfrm>
          <a:prstGeom prst="rect">
            <a:avLst/>
          </a:prstGeom>
          <a:noFill/>
          <a:ln w="9525">
            <a:noFill/>
            <a:miter lim="800000"/>
            <a:headEnd/>
            <a:tailEnd/>
          </a:ln>
        </p:spPr>
        <p:txBody>
          <a:bodyPr wrap="square">
            <a:spAutoFit/>
          </a:bodyPr>
          <a:lstStyle/>
          <a:p>
            <a:r>
              <a:rPr lang="cs-CZ" sz="2800" dirty="0" smtClean="0"/>
              <a:t>Všechny  </a:t>
            </a:r>
            <a:r>
              <a:rPr lang="cs-CZ" sz="2800" b="1" dirty="0" smtClean="0"/>
              <a:t>dosavadní dotace</a:t>
            </a:r>
            <a:r>
              <a:rPr lang="cs-CZ" sz="2800" dirty="0" smtClean="0"/>
              <a:t> na projekty byly  z</a:t>
            </a:r>
            <a:r>
              <a:rPr lang="cs-CZ" sz="2800" b="1" dirty="0" smtClean="0"/>
              <a:t> Programu rozvoje venkova (PRV) Ministerstva zemědělství  ČR, </a:t>
            </a:r>
            <a:r>
              <a:rPr lang="cs-CZ" sz="2800" dirty="0" smtClean="0"/>
              <a:t>byl využíván přístup LEADER a platila Pravidla, která umožňovala k realizaci strategie (SPL) </a:t>
            </a:r>
            <a:r>
              <a:rPr lang="cs-CZ" sz="2800" b="1" dirty="0" smtClean="0"/>
              <a:t>výběr projektů přímo u MAS</a:t>
            </a:r>
            <a:r>
              <a:rPr lang="cs-CZ" sz="2800" dirty="0" smtClean="0"/>
              <a:t>. </a:t>
            </a:r>
          </a:p>
          <a:p>
            <a:r>
              <a:rPr lang="cs-CZ" sz="2800" dirty="0" smtClean="0"/>
              <a:t>SPL určoval </a:t>
            </a:r>
            <a:r>
              <a:rPr lang="cs-CZ" sz="2800" b="1" dirty="0" smtClean="0"/>
              <a:t>členění do tzv. Fichí. </a:t>
            </a:r>
            <a:endParaRPr lang="cs-CZ" sz="2800" dirty="0" smtClean="0"/>
          </a:p>
          <a:p>
            <a:r>
              <a:rPr lang="cs-CZ" sz="2800" b="1" dirty="0" smtClean="0"/>
              <a:t>Pracovali jsme se 6 Fichemi, a to:</a:t>
            </a:r>
            <a:endParaRPr lang="cs-CZ" sz="2800" dirty="0" smtClean="0"/>
          </a:p>
          <a:p>
            <a:r>
              <a:rPr lang="cs-CZ" sz="2800" b="1" dirty="0" smtClean="0"/>
              <a:t>č. 1  Modernizace zemědělských podniků</a:t>
            </a:r>
            <a:endParaRPr lang="cs-CZ" sz="2800" dirty="0" smtClean="0"/>
          </a:p>
          <a:p>
            <a:r>
              <a:rPr lang="cs-CZ" sz="2800" b="1" dirty="0" smtClean="0"/>
              <a:t>č. 2 Lesní bohatství na Svitavsku</a:t>
            </a:r>
            <a:endParaRPr lang="cs-CZ" sz="2800" dirty="0" smtClean="0"/>
          </a:p>
          <a:p>
            <a:r>
              <a:rPr lang="cs-CZ" sz="2800" b="1" dirty="0" smtClean="0"/>
              <a:t>č. 3 Podpora cestovního ruchu</a:t>
            </a:r>
            <a:endParaRPr lang="cs-CZ" sz="2800" dirty="0" smtClean="0"/>
          </a:p>
          <a:p>
            <a:r>
              <a:rPr lang="cs-CZ" sz="2800" b="1" dirty="0" smtClean="0"/>
              <a:t>č. 4 Infrastruktura obcí to vyžaduje</a:t>
            </a:r>
            <a:endParaRPr lang="cs-CZ" sz="2800" dirty="0" smtClean="0"/>
          </a:p>
          <a:p>
            <a:r>
              <a:rPr lang="cs-CZ" sz="2800" b="1" dirty="0" smtClean="0"/>
              <a:t>č. 5 Zlepšení kvality života obyvatel vesnic</a:t>
            </a:r>
            <a:endParaRPr lang="cs-CZ" sz="2800" dirty="0" smtClean="0"/>
          </a:p>
          <a:p>
            <a:r>
              <a:rPr lang="cs-CZ" sz="2800" b="1" dirty="0" smtClean="0"/>
              <a:t>č. 6 Kulturní dědictví svitavského venkova  </a:t>
            </a:r>
            <a:r>
              <a:rPr lang="cs-CZ" sz="2800" dirty="0" smtClean="0"/>
              <a:t/>
            </a:r>
            <a:br>
              <a:rPr lang="cs-CZ" sz="2800" dirty="0" smtClean="0"/>
            </a:br>
            <a:endParaRPr lang="cs-CZ" sz="2800" b="1" dirty="0">
              <a:latin typeface="Century Schoolbook"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28"/>
            <a:ext cx="8329642" cy="1000132"/>
          </a:xfrm>
        </p:spPr>
        <p:txBody>
          <a:bodyPr>
            <a:normAutofit/>
          </a:bodyPr>
          <a:lstStyle/>
          <a:p>
            <a:r>
              <a:rPr lang="cs-CZ" sz="2200" b="1" u="sng" dirty="0" smtClean="0">
                <a:solidFill>
                  <a:schemeClr val="tx1"/>
                </a:solidFill>
              </a:rPr>
              <a:t>Pravidla PRV upravená MAS pro jednotlivé Fiche</a:t>
            </a:r>
            <a:r>
              <a:rPr lang="cs-CZ" dirty="0" smtClean="0"/>
              <a:t/>
            </a:r>
            <a:br>
              <a:rPr lang="cs-CZ" dirty="0" smtClean="0"/>
            </a:br>
            <a:endParaRPr lang="cs-CZ" dirty="0"/>
          </a:p>
        </p:txBody>
      </p:sp>
      <p:sp>
        <p:nvSpPr>
          <p:cNvPr id="3" name="Zástupný symbol pro obsah 2"/>
          <p:cNvSpPr>
            <a:spLocks noGrp="1"/>
          </p:cNvSpPr>
          <p:nvPr>
            <p:ph sz="quarter" idx="1"/>
          </p:nvPr>
        </p:nvSpPr>
        <p:spPr>
          <a:xfrm>
            <a:off x="457200" y="1214422"/>
            <a:ext cx="8329642" cy="5072098"/>
          </a:xfrm>
        </p:spPr>
        <p:txBody>
          <a:bodyPr/>
          <a:lstStyle/>
          <a:p>
            <a:pPr>
              <a:buNone/>
            </a:pPr>
            <a:r>
              <a:rPr lang="cs-CZ" sz="2800" b="1" u="sng" dirty="0" smtClean="0"/>
              <a:t>Kdo mohl žádat, </a:t>
            </a:r>
            <a:endParaRPr lang="cs-CZ" sz="2800" u="sng" dirty="0" smtClean="0"/>
          </a:p>
          <a:p>
            <a:pPr>
              <a:buNone/>
            </a:pPr>
            <a:r>
              <a:rPr lang="cs-CZ" sz="2800" b="1" u="sng" dirty="0" smtClean="0"/>
              <a:t>max. % dotace z celkových nákladů:</a:t>
            </a:r>
            <a:endParaRPr lang="cs-CZ" sz="1000" b="1" u="sng" dirty="0" smtClean="0"/>
          </a:p>
          <a:p>
            <a:pPr>
              <a:buNone/>
            </a:pPr>
            <a:r>
              <a:rPr lang="cs-CZ" b="1" dirty="0" smtClean="0"/>
              <a:t> </a:t>
            </a:r>
          </a:p>
          <a:p>
            <a:pPr>
              <a:buNone/>
            </a:pPr>
            <a:r>
              <a:rPr lang="cs-CZ" sz="2800" b="1" dirty="0" smtClean="0"/>
              <a:t> Fiche č. 1 až 3</a:t>
            </a:r>
            <a:r>
              <a:rPr lang="cs-CZ" sz="2800" dirty="0" smtClean="0"/>
              <a:t> podnikatelské subjekty, do 50 %</a:t>
            </a:r>
          </a:p>
          <a:p>
            <a:pPr>
              <a:buNone/>
            </a:pPr>
            <a:r>
              <a:rPr lang="cs-CZ" sz="2800" b="1" dirty="0" smtClean="0"/>
              <a:t> Fiche č. 4</a:t>
            </a:r>
            <a:r>
              <a:rPr lang="cs-CZ" sz="2800" dirty="0" smtClean="0"/>
              <a:t> obce, dotace  až 80%/ zpočátku 90 %</a:t>
            </a:r>
          </a:p>
          <a:p>
            <a:pPr>
              <a:buNone/>
            </a:pPr>
            <a:r>
              <a:rPr lang="cs-CZ" sz="2800" b="1" dirty="0" smtClean="0"/>
              <a:t> Fiche č. 5</a:t>
            </a:r>
            <a:r>
              <a:rPr lang="cs-CZ" sz="2800" dirty="0" smtClean="0"/>
              <a:t> obce, mikroregiony, neziskovky,          		 církve, dotace až 80%/ zpočátku 90 %</a:t>
            </a:r>
          </a:p>
          <a:p>
            <a:pPr>
              <a:buNone/>
            </a:pPr>
            <a:r>
              <a:rPr lang="cs-CZ" sz="2800" b="1" dirty="0" smtClean="0"/>
              <a:t> Fiche č. 6</a:t>
            </a:r>
            <a:r>
              <a:rPr lang="cs-CZ" sz="2800" dirty="0" smtClean="0"/>
              <a:t>  obce, mikroregiony, podnikatelské </a:t>
            </a:r>
          </a:p>
          <a:p>
            <a:pPr>
              <a:buNone/>
            </a:pPr>
            <a:r>
              <a:rPr lang="cs-CZ" sz="2800" dirty="0" smtClean="0"/>
              <a:t>		           subjekty, neziskovky, církve,</a:t>
            </a:r>
          </a:p>
          <a:p>
            <a:pPr>
              <a:buNone/>
            </a:pPr>
            <a:r>
              <a:rPr lang="cs-CZ" sz="2800" dirty="0" smtClean="0"/>
              <a:t>			  dotace až 80%/ zpočátku 90 % </a:t>
            </a:r>
            <a:br>
              <a:rPr lang="cs-CZ" sz="2800" dirty="0" smtClean="0"/>
            </a:br>
            <a:endParaRPr lang="cs-CZ"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3375"/>
            <a:ext cx="8229600" cy="647700"/>
          </a:xfrm>
        </p:spPr>
        <p:txBody>
          <a:bodyPr/>
          <a:lstStyle/>
          <a:p>
            <a:pPr algn="ctr" eaLnBrk="1" fontAlgn="auto" hangingPunct="1">
              <a:spcAft>
                <a:spcPts val="0"/>
              </a:spcAft>
              <a:defRPr/>
            </a:pPr>
            <a:r>
              <a:rPr lang="cs-CZ" b="1" dirty="0" smtClean="0"/>
              <a:t>Složení příjemců dotací</a:t>
            </a:r>
            <a:endParaRPr lang="cs-CZ" b="1" dirty="0"/>
          </a:p>
        </p:txBody>
      </p:sp>
      <p:sp>
        <p:nvSpPr>
          <p:cNvPr id="3" name="Zástupný symbol pro obsah 2"/>
          <p:cNvSpPr>
            <a:spLocks noGrp="1"/>
          </p:cNvSpPr>
          <p:nvPr>
            <p:ph sz="quarter" idx="1"/>
          </p:nvPr>
        </p:nvSpPr>
        <p:spPr>
          <a:xfrm>
            <a:off x="457200" y="1268760"/>
            <a:ext cx="8229600" cy="4857403"/>
          </a:xfrm>
        </p:spPr>
        <p:txBody>
          <a:bodyPr>
            <a:normAutofit fontScale="92500" lnSpcReduction="10000"/>
          </a:bodyPr>
          <a:lstStyle/>
          <a:p>
            <a:pPr lvl="8">
              <a:buFontTx/>
              <a:buNone/>
              <a:defRPr/>
            </a:pPr>
            <a:r>
              <a:rPr lang="cs-CZ" sz="2000" dirty="0" smtClean="0"/>
              <a:t>          	         projektů</a:t>
            </a:r>
            <a:r>
              <a:rPr lang="cs-CZ" dirty="0" smtClean="0"/>
              <a:t>		</a:t>
            </a:r>
            <a:r>
              <a:rPr lang="cs-CZ" sz="2000" dirty="0" smtClean="0"/>
              <a:t>    tis. Kč</a:t>
            </a:r>
            <a:endParaRPr lang="cs-CZ" dirty="0" smtClean="0"/>
          </a:p>
          <a:p>
            <a:pPr marL="274320" indent="-274320" eaLnBrk="1" fontAlgn="auto" hangingPunct="1">
              <a:spcAft>
                <a:spcPts val="0"/>
              </a:spcAft>
              <a:buFont typeface="Wingdings"/>
              <a:buNone/>
              <a:defRPr/>
            </a:pPr>
            <a:r>
              <a:rPr lang="cs-CZ" sz="2800" dirty="0" smtClean="0"/>
              <a:t>Fyzické osoby podnikající	  8		   1 944</a:t>
            </a:r>
          </a:p>
          <a:p>
            <a:pPr marL="274320" indent="-274320" eaLnBrk="1" fontAlgn="auto" hangingPunct="1">
              <a:spcAft>
                <a:spcPts val="0"/>
              </a:spcAft>
              <a:buFont typeface="Wingdings"/>
              <a:buNone/>
              <a:defRPr/>
            </a:pPr>
            <a:r>
              <a:rPr lang="cs-CZ" sz="2800" dirty="0" smtClean="0"/>
              <a:t>Obce					31	           11 087</a:t>
            </a:r>
          </a:p>
          <a:p>
            <a:pPr marL="274320" indent="-274320" eaLnBrk="1" fontAlgn="auto" hangingPunct="1">
              <a:spcAft>
                <a:spcPts val="0"/>
              </a:spcAft>
              <a:buFont typeface="Wingdings"/>
              <a:buNone/>
              <a:defRPr/>
            </a:pPr>
            <a:r>
              <a:rPr lang="cs-CZ" sz="2800" dirty="0" smtClean="0"/>
              <a:t>Svazky obcí				  3	             1 241</a:t>
            </a:r>
          </a:p>
          <a:p>
            <a:pPr marL="274320" indent="-274320" eaLnBrk="1" fontAlgn="auto" hangingPunct="1">
              <a:spcAft>
                <a:spcPts val="0"/>
              </a:spcAft>
              <a:buFont typeface="Wingdings"/>
              <a:buNone/>
              <a:defRPr/>
            </a:pPr>
            <a:r>
              <a:rPr lang="cs-CZ" sz="2800" dirty="0" smtClean="0"/>
              <a:t>Neziskové organizace		10		   3 876</a:t>
            </a:r>
          </a:p>
          <a:p>
            <a:pPr marL="274320" indent="-274320" eaLnBrk="1" fontAlgn="auto" hangingPunct="1">
              <a:spcAft>
                <a:spcPts val="0"/>
              </a:spcAft>
              <a:buFont typeface="Wingdings"/>
              <a:buNone/>
              <a:defRPr/>
            </a:pPr>
            <a:r>
              <a:rPr lang="cs-CZ" sz="2800" dirty="0" smtClean="0"/>
              <a:t>Církve				  4		   1 649</a:t>
            </a:r>
          </a:p>
          <a:p>
            <a:pPr marL="274320" indent="-274320" eaLnBrk="1" fontAlgn="auto" hangingPunct="1">
              <a:spcAft>
                <a:spcPts val="0"/>
              </a:spcAft>
              <a:buFont typeface="Wingdings"/>
              <a:buNone/>
              <a:defRPr/>
            </a:pPr>
            <a:r>
              <a:rPr lang="cs-CZ" sz="2800" dirty="0" smtClean="0"/>
              <a:t>Akciové společnosti (zem.)	  1		      237</a:t>
            </a:r>
          </a:p>
          <a:p>
            <a:pPr marL="274320" indent="-274320" eaLnBrk="1" fontAlgn="auto" hangingPunct="1">
              <a:spcAft>
                <a:spcPts val="0"/>
              </a:spcAft>
              <a:buFont typeface="Wingdings"/>
              <a:buNone/>
              <a:defRPr/>
            </a:pPr>
            <a:r>
              <a:rPr lang="cs-CZ" sz="2800" dirty="0" smtClean="0"/>
              <a:t>Družstva (zemědělská)		  2		      520</a:t>
            </a:r>
          </a:p>
          <a:p>
            <a:pPr marL="274320" indent="-274320" eaLnBrk="1" fontAlgn="auto" hangingPunct="1">
              <a:spcAft>
                <a:spcPts val="0"/>
              </a:spcAft>
              <a:buFont typeface="Wingdings"/>
              <a:buNone/>
              <a:defRPr/>
            </a:pPr>
            <a:endParaRPr lang="cs-CZ" sz="2800" b="1" dirty="0" smtClean="0"/>
          </a:p>
          <a:p>
            <a:pPr marL="274320" indent="-274320" eaLnBrk="1" fontAlgn="auto" hangingPunct="1">
              <a:spcAft>
                <a:spcPts val="0"/>
              </a:spcAft>
              <a:buFont typeface="Wingdings"/>
              <a:buNone/>
              <a:defRPr/>
            </a:pPr>
            <a:r>
              <a:rPr lang="cs-CZ" sz="2800" b="1" dirty="0" smtClean="0"/>
              <a:t>CELKEM				59	 	 20 554</a:t>
            </a:r>
          </a:p>
          <a:p>
            <a:pPr marL="274320" indent="-274320" eaLnBrk="1" fontAlgn="auto" hangingPunct="1">
              <a:spcAft>
                <a:spcPts val="0"/>
              </a:spcAft>
              <a:buFont typeface="Wingdings"/>
              <a:buNone/>
              <a:defRPr/>
            </a:pPr>
            <a:r>
              <a:rPr lang="cs-CZ" sz="2600" dirty="0" smtClean="0"/>
              <a:t>Neproplacený projekt  obce          - 1                     -  199</a:t>
            </a:r>
            <a:endParaRPr lang="cs-CZ"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ovéPole 1"/>
          <p:cNvSpPr txBox="1">
            <a:spLocks noChangeArrowheads="1"/>
          </p:cNvSpPr>
          <p:nvPr/>
        </p:nvSpPr>
        <p:spPr bwMode="auto">
          <a:xfrm>
            <a:off x="250825" y="188913"/>
            <a:ext cx="8497888" cy="1016000"/>
          </a:xfrm>
          <a:prstGeom prst="rect">
            <a:avLst/>
          </a:prstGeom>
          <a:noFill/>
          <a:ln w="9525">
            <a:noFill/>
            <a:miter lim="800000"/>
            <a:headEnd/>
            <a:tailEnd/>
          </a:ln>
        </p:spPr>
        <p:txBody>
          <a:bodyPr>
            <a:spAutoFit/>
          </a:bodyPr>
          <a:lstStyle/>
          <a:p>
            <a:pPr algn="ctr"/>
            <a:r>
              <a:rPr lang="cs-CZ" sz="3000" b="1" dirty="0">
                <a:latin typeface="Century Schoolbook" pitchFamily="18" charset="0"/>
              </a:rPr>
              <a:t>Jak v novém programovém období </a:t>
            </a:r>
          </a:p>
          <a:p>
            <a:pPr algn="ctr"/>
            <a:r>
              <a:rPr lang="cs-CZ" sz="3000" b="1" dirty="0" smtClean="0">
                <a:latin typeface="Century Schoolbook" pitchFamily="18" charset="0"/>
              </a:rPr>
              <a:t>2014 </a:t>
            </a:r>
            <a:r>
              <a:rPr lang="cs-CZ" sz="3000" b="1" dirty="0">
                <a:latin typeface="Century Schoolbook" pitchFamily="18" charset="0"/>
              </a:rPr>
              <a:t>- 2020?</a:t>
            </a:r>
          </a:p>
        </p:txBody>
      </p:sp>
      <p:sp>
        <p:nvSpPr>
          <p:cNvPr id="24579" name="TextovéPole 2"/>
          <p:cNvSpPr txBox="1">
            <a:spLocks noChangeArrowheads="1"/>
          </p:cNvSpPr>
          <p:nvPr/>
        </p:nvSpPr>
        <p:spPr bwMode="auto">
          <a:xfrm>
            <a:off x="214282" y="1214422"/>
            <a:ext cx="8464579" cy="4862870"/>
          </a:xfrm>
          <a:prstGeom prst="rect">
            <a:avLst/>
          </a:prstGeom>
          <a:noFill/>
          <a:ln w="9525">
            <a:noFill/>
            <a:miter lim="800000"/>
            <a:headEnd/>
            <a:tailEnd/>
          </a:ln>
        </p:spPr>
        <p:txBody>
          <a:bodyPr wrap="square">
            <a:spAutoFit/>
          </a:bodyPr>
          <a:lstStyle/>
          <a:p>
            <a:pPr algn="just"/>
            <a:r>
              <a:rPr lang="cs-CZ" sz="2400" dirty="0" smtClean="0"/>
              <a:t>Velkou změnou bude, že </a:t>
            </a:r>
            <a:r>
              <a:rPr lang="cs-CZ" sz="2400" b="1" dirty="0" smtClean="0"/>
              <a:t>počet MAS v ČR</a:t>
            </a:r>
            <a:r>
              <a:rPr lang="cs-CZ" sz="2400" dirty="0" smtClean="0"/>
              <a:t> vzroste na více jak 180 (v minulém období bylo 112 podpořených MAS).</a:t>
            </a:r>
          </a:p>
          <a:p>
            <a:pPr algn="just"/>
            <a:r>
              <a:rPr lang="cs-CZ" sz="2400" dirty="0" smtClean="0"/>
              <a:t/>
            </a:r>
            <a:br>
              <a:rPr lang="cs-CZ" sz="2400" dirty="0" smtClean="0"/>
            </a:br>
            <a:r>
              <a:rPr lang="cs-CZ" sz="2400" dirty="0" smtClean="0"/>
              <a:t>Nově budou MAS v rámci tzv. Komunitně vedeného místního rozvoje (LEADER) čerpat </a:t>
            </a:r>
            <a:r>
              <a:rPr lang="cs-CZ" sz="2400" b="1" dirty="0" smtClean="0"/>
              <a:t>nejen ze “zemědělského PRV”, ale i z operačních programů dalších ministerstev .</a:t>
            </a:r>
            <a:endParaRPr lang="cs-CZ" sz="2400" dirty="0" smtClean="0"/>
          </a:p>
          <a:p>
            <a:pPr algn="just"/>
            <a:r>
              <a:rPr lang="cs-CZ" sz="2400" dirty="0" smtClean="0"/>
              <a:t/>
            </a:r>
            <a:br>
              <a:rPr lang="cs-CZ" sz="2400" dirty="0" smtClean="0"/>
            </a:br>
            <a:r>
              <a:rPr lang="cs-CZ" sz="2400" dirty="0" smtClean="0"/>
              <a:t>Naopak ke zúžení dojde právě u PRV, kde ministerstvo </a:t>
            </a:r>
            <a:r>
              <a:rPr lang="cs-CZ" sz="2400" b="1" dirty="0" smtClean="0"/>
              <a:t>zemědělství omezí dotace téměř jen na projekty pro zemědělskou výrobu a úpravy krajiny</a:t>
            </a:r>
            <a:r>
              <a:rPr lang="cs-CZ" sz="2400" dirty="0" smtClean="0"/>
              <a:t> - projekty k zvelebení obcí nebo pro spolkový život budou muset být dotovány z programů jiných ministerstev.</a:t>
            </a:r>
            <a:br>
              <a:rPr lang="cs-CZ" sz="2400" dirty="0" smtClean="0"/>
            </a:br>
            <a:endParaRPr lang="cs-CZ" sz="2200" dirty="0">
              <a:latin typeface="Century Schoolbook"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
            <a:ext cx="8424863" cy="1214421"/>
          </a:xfrm>
        </p:spPr>
        <p:txBody>
          <a:bodyPr rtlCol="0">
            <a:normAutofit/>
          </a:bodyPr>
          <a:lstStyle/>
          <a:p>
            <a:pPr algn="ctr" eaLnBrk="1" fontAlgn="auto" hangingPunct="1">
              <a:spcAft>
                <a:spcPts val="0"/>
              </a:spcAft>
              <a:defRPr/>
            </a:pPr>
            <a:r>
              <a:rPr lang="pt-BR" sz="2400" b="1" dirty="0" smtClean="0"/>
              <a:t>Operační programy (OP) - </a:t>
            </a:r>
            <a:r>
              <a:rPr lang="pt-BR" sz="2000" b="1" dirty="0" smtClean="0"/>
              <a:t>tučně s přístupem pro MAS</a:t>
            </a:r>
            <a:r>
              <a:rPr lang="pt-BR" dirty="0" smtClean="0"/>
              <a:t/>
            </a:r>
            <a:br>
              <a:rPr lang="pt-BR" dirty="0" smtClean="0"/>
            </a:br>
            <a:endParaRPr lang="en-US" b="1" dirty="0"/>
          </a:p>
        </p:txBody>
      </p:sp>
      <p:sp>
        <p:nvSpPr>
          <p:cNvPr id="16386" name="Zástupný symbol pro obsah 2"/>
          <p:cNvSpPr>
            <a:spLocks noGrp="1"/>
          </p:cNvSpPr>
          <p:nvPr>
            <p:ph sz="quarter" idx="1"/>
          </p:nvPr>
        </p:nvSpPr>
        <p:spPr>
          <a:xfrm>
            <a:off x="323850" y="928670"/>
            <a:ext cx="8640763" cy="5715039"/>
          </a:xfrm>
        </p:spPr>
        <p:txBody>
          <a:bodyPr>
            <a:normAutofit fontScale="92500" lnSpcReduction="10000"/>
          </a:bodyPr>
          <a:lstStyle/>
          <a:p>
            <a:pPr>
              <a:buNone/>
            </a:pPr>
            <a:r>
              <a:rPr lang="cs-CZ" dirty="0" smtClean="0"/>
              <a:t>1.    OP Podnikání a inovace pro konkurenceschopnost</a:t>
            </a:r>
          </a:p>
          <a:p>
            <a:pPr>
              <a:buNone/>
            </a:pPr>
            <a:r>
              <a:rPr lang="cs-CZ" dirty="0" smtClean="0"/>
              <a:t>2.    OP Výzkum, vývoj a vzdělávání – </a:t>
            </a:r>
            <a:r>
              <a:rPr lang="cs-CZ" b="1" dirty="0" smtClean="0"/>
              <a:t>MAS jen nepřímo</a:t>
            </a:r>
            <a:endParaRPr lang="cs-CZ" dirty="0" smtClean="0"/>
          </a:p>
          <a:p>
            <a:pPr>
              <a:buNone/>
            </a:pPr>
            <a:r>
              <a:rPr lang="cs-CZ" dirty="0" smtClean="0"/>
              <a:t>3.    </a:t>
            </a:r>
            <a:r>
              <a:rPr lang="cs-CZ" b="1" u="sng" dirty="0" smtClean="0"/>
              <a:t>OP Zaměstnanost</a:t>
            </a:r>
            <a:endParaRPr lang="cs-CZ" dirty="0" smtClean="0"/>
          </a:p>
          <a:p>
            <a:pPr>
              <a:buNone/>
            </a:pPr>
            <a:r>
              <a:rPr lang="cs-CZ" dirty="0" smtClean="0"/>
              <a:t>4.    OP Doprava</a:t>
            </a:r>
          </a:p>
          <a:p>
            <a:pPr>
              <a:buNone/>
            </a:pPr>
            <a:r>
              <a:rPr lang="cs-CZ" dirty="0" smtClean="0"/>
              <a:t>5.    </a:t>
            </a:r>
            <a:r>
              <a:rPr lang="cs-CZ" b="1" u="sng" dirty="0" smtClean="0"/>
              <a:t>OP Životní prostředí</a:t>
            </a:r>
            <a:r>
              <a:rPr lang="cs-CZ" b="1" dirty="0" smtClean="0"/>
              <a:t> (MAS velmi omezeně)</a:t>
            </a:r>
            <a:endParaRPr lang="cs-CZ" dirty="0" smtClean="0"/>
          </a:p>
          <a:p>
            <a:pPr>
              <a:buNone/>
            </a:pPr>
            <a:r>
              <a:rPr lang="cs-CZ" dirty="0" smtClean="0"/>
              <a:t>6.    </a:t>
            </a:r>
            <a:r>
              <a:rPr lang="cs-CZ" b="1" u="sng" dirty="0" smtClean="0"/>
              <a:t>Integrovaný regionální operační program (IROP)</a:t>
            </a:r>
            <a:endParaRPr lang="cs-CZ" dirty="0" smtClean="0"/>
          </a:p>
          <a:p>
            <a:pPr>
              <a:buNone/>
            </a:pPr>
            <a:r>
              <a:rPr lang="cs-CZ" sz="1900" dirty="0" smtClean="0"/>
              <a:t>7.      OP Praha – pól růstu ČR</a:t>
            </a:r>
          </a:p>
          <a:p>
            <a:pPr>
              <a:buNone/>
            </a:pPr>
            <a:r>
              <a:rPr lang="cs-CZ" dirty="0" smtClean="0"/>
              <a:t>8.    OP Technická pomoc</a:t>
            </a:r>
          </a:p>
          <a:p>
            <a:pPr>
              <a:buNone/>
            </a:pPr>
            <a:r>
              <a:rPr lang="cs-CZ" dirty="0" smtClean="0"/>
              <a:t>9.    OP Rybářství 2014-2020</a:t>
            </a:r>
          </a:p>
          <a:p>
            <a:pPr>
              <a:buNone/>
            </a:pPr>
            <a:r>
              <a:rPr lang="cs-CZ" dirty="0" smtClean="0"/>
              <a:t>10.    </a:t>
            </a:r>
            <a:r>
              <a:rPr lang="cs-CZ" b="1" u="sng" dirty="0" smtClean="0"/>
              <a:t>Program rozvoje venkova</a:t>
            </a:r>
            <a:endParaRPr lang="cs-CZ" dirty="0" smtClean="0"/>
          </a:p>
          <a:p>
            <a:pPr>
              <a:buNone/>
            </a:pPr>
            <a:r>
              <a:rPr lang="cs-CZ" dirty="0" smtClean="0"/>
              <a:t>11. – 15.     5 OP přeshraniční spolupráce</a:t>
            </a:r>
          </a:p>
          <a:p>
            <a:pPr>
              <a:buNone/>
            </a:pPr>
            <a:r>
              <a:rPr lang="cs-CZ" dirty="0" smtClean="0"/>
              <a:t>16. – 17.    2 OP nadnárodní spolupráce</a:t>
            </a:r>
          </a:p>
          <a:p>
            <a:pPr>
              <a:buNone/>
            </a:pPr>
            <a:r>
              <a:rPr lang="cs-CZ" dirty="0" smtClean="0"/>
              <a:t>18.    OP meziregionální spolupráce</a:t>
            </a:r>
          </a:p>
          <a:p>
            <a:pPr>
              <a:buNone/>
            </a:pPr>
            <a:r>
              <a:rPr lang="cs-CZ" sz="1800" dirty="0" smtClean="0"/>
              <a:t>19. - 20. ESPON 2020 a     OP INTERACT III</a:t>
            </a:r>
            <a:r>
              <a:rPr lang="cs-CZ" sz="2000" dirty="0" smtClean="0"/>
              <a:t/>
            </a:r>
            <a:br>
              <a:rPr lang="cs-CZ" sz="2000" dirty="0" smtClean="0"/>
            </a:br>
            <a:endParaRPr lang="cs-CZ"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Logo_navrh1"/>
          <p:cNvPicPr>
            <a:picLocks noChangeAspect="1" noChangeArrowheads="1"/>
          </p:cNvPicPr>
          <p:nvPr/>
        </p:nvPicPr>
        <p:blipFill>
          <a:blip r:embed="rId2" cstate="print"/>
          <a:srcRect/>
          <a:stretch>
            <a:fillRect/>
          </a:stretch>
        </p:blipFill>
        <p:spPr bwMode="auto">
          <a:xfrm>
            <a:off x="1258888" y="1916113"/>
            <a:ext cx="6600825"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00034" y="214290"/>
            <a:ext cx="8143932" cy="369332"/>
          </a:xfrm>
          <a:prstGeom prst="rect">
            <a:avLst/>
          </a:prstGeom>
          <a:noFill/>
        </p:spPr>
        <p:txBody>
          <a:bodyPr wrap="square" rtlCol="0">
            <a:spAutoFit/>
          </a:bodyPr>
          <a:lstStyle/>
          <a:p>
            <a:endParaRPr lang="cs-CZ"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1" descr="Schéma"/>
          <p:cNvPicPr>
            <a:picLocks noChangeAspect="1" noChangeArrowheads="1"/>
          </p:cNvPicPr>
          <p:nvPr/>
        </p:nvPicPr>
        <p:blipFill>
          <a:blip r:embed="rId2"/>
          <a:srcRect/>
          <a:stretch>
            <a:fillRect/>
          </a:stretch>
        </p:blipFill>
        <p:spPr bwMode="auto">
          <a:xfrm>
            <a:off x="285720" y="0"/>
            <a:ext cx="8358246" cy="5000636"/>
          </a:xfrm>
          <a:prstGeom prst="rect">
            <a:avLst/>
          </a:prstGeom>
          <a:noFill/>
        </p:spPr>
      </p:pic>
      <p:sp>
        <p:nvSpPr>
          <p:cNvPr id="9" name="TextovéPole 8"/>
          <p:cNvSpPr txBox="1"/>
          <p:nvPr/>
        </p:nvSpPr>
        <p:spPr>
          <a:xfrm>
            <a:off x="500034" y="5072074"/>
            <a:ext cx="8001056" cy="1600438"/>
          </a:xfrm>
          <a:prstGeom prst="rect">
            <a:avLst/>
          </a:prstGeom>
          <a:noFill/>
        </p:spPr>
        <p:txBody>
          <a:bodyPr wrap="square" rtlCol="0">
            <a:spAutoFit/>
          </a:bodyPr>
          <a:lstStyle/>
          <a:p>
            <a:r>
              <a:rPr lang="cs-CZ" sz="2000" b="1" dirty="0" smtClean="0"/>
              <a:t>Evropskými strukturálními a investičními fondy jsou Evropský fond pro regionální rozvoj (EFRR), Evropský sociální fond (ESF), Fond soudržnosti (KF), Evropský zemědělský fond pro rozvoj venkova (EZFRV) a Evropský námořní a rybářský fond (ENRF).</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Šipka nahoru 17"/>
          <p:cNvSpPr/>
          <p:nvPr/>
        </p:nvSpPr>
        <p:spPr>
          <a:xfrm rot="10800000">
            <a:off x="4284663" y="2420938"/>
            <a:ext cx="431800" cy="2592387"/>
          </a:xfrm>
          <a:prstGeom prst="upArrow">
            <a:avLst/>
          </a:prstGeom>
          <a:solidFill>
            <a:srgbClr val="CB6D6B"/>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cs-CZ" dirty="0"/>
          </a:p>
        </p:txBody>
      </p:sp>
      <p:sp>
        <p:nvSpPr>
          <p:cNvPr id="2" name="Nadpis 1"/>
          <p:cNvSpPr>
            <a:spLocks noGrp="1"/>
          </p:cNvSpPr>
          <p:nvPr>
            <p:ph type="title"/>
          </p:nvPr>
        </p:nvSpPr>
        <p:spPr>
          <a:xfrm>
            <a:off x="179388" y="188913"/>
            <a:ext cx="8424862" cy="576262"/>
          </a:xfrm>
        </p:spPr>
        <p:txBody>
          <a:bodyPr rtlCol="0"/>
          <a:lstStyle/>
          <a:p>
            <a:pPr algn="ctr" eaLnBrk="1" fontAlgn="auto" hangingPunct="1">
              <a:spcAft>
                <a:spcPts val="0"/>
              </a:spcAft>
              <a:defRPr/>
            </a:pPr>
            <a:r>
              <a:rPr lang="cs-CZ" sz="2800" dirty="0" smtClean="0"/>
              <a:t>Systém financování rozvoje na území MAS</a:t>
            </a:r>
            <a:endParaRPr lang="en-US" sz="2800" dirty="0"/>
          </a:p>
        </p:txBody>
      </p:sp>
      <p:sp>
        <p:nvSpPr>
          <p:cNvPr id="4" name="Vývojový diagram: ruční operace 3"/>
          <p:cNvSpPr/>
          <p:nvPr/>
        </p:nvSpPr>
        <p:spPr>
          <a:xfrm>
            <a:off x="395288" y="2781300"/>
            <a:ext cx="3816350" cy="935038"/>
          </a:xfrm>
          <a:prstGeom prst="flowChartManualOperation">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cs-CZ" sz="2000" b="1" dirty="0"/>
              <a:t>SCLLD </a:t>
            </a:r>
          </a:p>
          <a:p>
            <a:pPr fontAlgn="auto">
              <a:spcBef>
                <a:spcPts val="0"/>
              </a:spcBef>
              <a:spcAft>
                <a:spcPts val="0"/>
              </a:spcAft>
              <a:defRPr/>
            </a:pPr>
            <a:r>
              <a:rPr lang="cs-CZ" sz="2000" b="1" dirty="0"/>
              <a:t> MAS</a:t>
            </a:r>
          </a:p>
        </p:txBody>
      </p:sp>
      <p:sp>
        <p:nvSpPr>
          <p:cNvPr id="6" name="Obdélník 5"/>
          <p:cNvSpPr/>
          <p:nvPr/>
        </p:nvSpPr>
        <p:spPr>
          <a:xfrm>
            <a:off x="179388" y="5805488"/>
            <a:ext cx="8496300" cy="863600"/>
          </a:xfrm>
          <a:prstGeom prst="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cs-CZ" sz="2400" dirty="0"/>
              <a:t>Subjekty z území MAS – obce, podnikatelé, neziskové organizace…</a:t>
            </a:r>
          </a:p>
        </p:txBody>
      </p:sp>
      <p:sp>
        <p:nvSpPr>
          <p:cNvPr id="7" name="Obdélník 6"/>
          <p:cNvSpPr/>
          <p:nvPr/>
        </p:nvSpPr>
        <p:spPr>
          <a:xfrm>
            <a:off x="334963" y="1196975"/>
            <a:ext cx="8269287" cy="576263"/>
          </a:xfrm>
          <a:prstGeom prst="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cs-CZ" sz="2400" b="1" dirty="0"/>
              <a:t>Operační programy </a:t>
            </a:r>
          </a:p>
        </p:txBody>
      </p:sp>
      <p:sp>
        <p:nvSpPr>
          <p:cNvPr id="9" name="Šipka nahoru 8"/>
          <p:cNvSpPr/>
          <p:nvPr/>
        </p:nvSpPr>
        <p:spPr>
          <a:xfrm rot="10800000">
            <a:off x="2195736" y="2420888"/>
            <a:ext cx="648072" cy="3312368"/>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cs-CZ" dirty="0"/>
          </a:p>
        </p:txBody>
      </p:sp>
      <p:sp>
        <p:nvSpPr>
          <p:cNvPr id="8" name="Šipka nahoru 7"/>
          <p:cNvSpPr/>
          <p:nvPr/>
        </p:nvSpPr>
        <p:spPr>
          <a:xfrm rot="10800000">
            <a:off x="2916238" y="2420938"/>
            <a:ext cx="431800" cy="1944687"/>
          </a:xfrm>
          <a:prstGeom prst="upArrow">
            <a:avLst/>
          </a:prstGeom>
          <a:solidFill>
            <a:srgbClr val="BD4A47"/>
          </a:soli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cs-CZ" dirty="0"/>
          </a:p>
        </p:txBody>
      </p:sp>
      <p:sp>
        <p:nvSpPr>
          <p:cNvPr id="10" name="Šipka nahoru 9"/>
          <p:cNvSpPr/>
          <p:nvPr/>
        </p:nvSpPr>
        <p:spPr>
          <a:xfrm rot="10800000">
            <a:off x="6228184" y="2420888"/>
            <a:ext cx="1224136" cy="3312368"/>
          </a:xfrm>
          <a:prstGeom prst="up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cs-CZ" dirty="0"/>
          </a:p>
        </p:txBody>
      </p:sp>
      <p:sp>
        <p:nvSpPr>
          <p:cNvPr id="11" name="Obdélník 10"/>
          <p:cNvSpPr/>
          <p:nvPr/>
        </p:nvSpPr>
        <p:spPr>
          <a:xfrm>
            <a:off x="7164388" y="2924175"/>
            <a:ext cx="1584325" cy="1512888"/>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cs-CZ" sz="1900" dirty="0"/>
              <a:t>individuální </a:t>
            </a:r>
          </a:p>
          <a:p>
            <a:pPr algn="ctr" fontAlgn="auto">
              <a:spcBef>
                <a:spcPts val="0"/>
              </a:spcBef>
              <a:spcAft>
                <a:spcPts val="0"/>
              </a:spcAft>
              <a:defRPr/>
            </a:pPr>
            <a:r>
              <a:rPr lang="cs-CZ" sz="1900" dirty="0"/>
              <a:t>projekty</a:t>
            </a:r>
          </a:p>
        </p:txBody>
      </p:sp>
      <p:sp>
        <p:nvSpPr>
          <p:cNvPr id="12" name="Obdélník 11"/>
          <p:cNvSpPr/>
          <p:nvPr/>
        </p:nvSpPr>
        <p:spPr>
          <a:xfrm>
            <a:off x="3203575" y="3716338"/>
            <a:ext cx="1223963" cy="7207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cs-CZ" sz="2000" dirty="0"/>
              <a:t>projekty MAS</a:t>
            </a:r>
          </a:p>
        </p:txBody>
      </p:sp>
      <p:sp>
        <p:nvSpPr>
          <p:cNvPr id="5" name="Lichoběžník 4"/>
          <p:cNvSpPr/>
          <p:nvPr/>
        </p:nvSpPr>
        <p:spPr>
          <a:xfrm>
            <a:off x="301760" y="4077072"/>
            <a:ext cx="4464496" cy="1080120"/>
          </a:xfrm>
          <a:prstGeom prst="trapezoid">
            <a:avLst>
              <a:gd name="adj" fmla="val 290000"/>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cs-CZ" sz="2800" b="1" dirty="0"/>
              <a:t>MAS</a:t>
            </a:r>
          </a:p>
        </p:txBody>
      </p:sp>
      <p:sp>
        <p:nvSpPr>
          <p:cNvPr id="14" name="Elipsa 13"/>
          <p:cNvSpPr/>
          <p:nvPr/>
        </p:nvSpPr>
        <p:spPr>
          <a:xfrm>
            <a:off x="2307936" y="3140968"/>
            <a:ext cx="432048" cy="36004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cs-CZ" b="1" dirty="0"/>
              <a:t>1</a:t>
            </a:r>
          </a:p>
        </p:txBody>
      </p:sp>
      <p:sp>
        <p:nvSpPr>
          <p:cNvPr id="15" name="Elipsa 14"/>
          <p:cNvSpPr/>
          <p:nvPr/>
        </p:nvSpPr>
        <p:spPr>
          <a:xfrm>
            <a:off x="2919160" y="3149344"/>
            <a:ext cx="432048" cy="36004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cs-CZ" b="1" dirty="0"/>
              <a:t>2</a:t>
            </a:r>
          </a:p>
        </p:txBody>
      </p:sp>
      <p:sp>
        <p:nvSpPr>
          <p:cNvPr id="16" name="Elipsa 15"/>
          <p:cNvSpPr/>
          <p:nvPr/>
        </p:nvSpPr>
        <p:spPr>
          <a:xfrm>
            <a:off x="4283968" y="3140968"/>
            <a:ext cx="432048" cy="36004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cs-CZ" b="1" dirty="0"/>
              <a:t>3</a:t>
            </a:r>
          </a:p>
        </p:txBody>
      </p:sp>
      <p:sp>
        <p:nvSpPr>
          <p:cNvPr id="17" name="Elipsa 16"/>
          <p:cNvSpPr/>
          <p:nvPr/>
        </p:nvSpPr>
        <p:spPr>
          <a:xfrm>
            <a:off x="6628416" y="3140968"/>
            <a:ext cx="432048" cy="36004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cs-CZ" b="1" dirty="0"/>
              <a:t>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7467600" cy="714356"/>
          </a:xfrm>
        </p:spPr>
        <p:txBody>
          <a:bodyPr>
            <a:normAutofit fontScale="90000"/>
          </a:bodyPr>
          <a:lstStyle/>
          <a:p>
            <a:r>
              <a:rPr lang="cs-CZ" b="1" dirty="0" smtClean="0"/>
              <a:t/>
            </a:r>
            <a:br>
              <a:rPr lang="cs-CZ" b="1" dirty="0" smtClean="0"/>
            </a:br>
            <a:r>
              <a:rPr lang="cs-CZ" b="1" dirty="0" smtClean="0"/>
              <a:t/>
            </a:r>
            <a:br>
              <a:rPr lang="cs-CZ" b="1" dirty="0" smtClean="0"/>
            </a:br>
            <a:r>
              <a:rPr lang="cs-CZ" b="1" dirty="0" smtClean="0"/>
              <a:t/>
            </a:r>
            <a:br>
              <a:rPr lang="cs-CZ" b="1" dirty="0" smtClean="0"/>
            </a:br>
            <a:r>
              <a:rPr lang="cs-CZ" b="1" dirty="0" smtClean="0"/>
              <a:t>Co je IROP</a:t>
            </a:r>
            <a:endParaRPr lang="cs-CZ" dirty="0"/>
          </a:p>
        </p:txBody>
      </p:sp>
      <p:sp>
        <p:nvSpPr>
          <p:cNvPr id="3" name="Zástupný symbol pro obsah 2"/>
          <p:cNvSpPr>
            <a:spLocks noGrp="1"/>
          </p:cNvSpPr>
          <p:nvPr>
            <p:ph sz="quarter" idx="1"/>
          </p:nvPr>
        </p:nvSpPr>
        <p:spPr>
          <a:xfrm>
            <a:off x="214282" y="785794"/>
            <a:ext cx="8572560" cy="5688158"/>
          </a:xfrm>
        </p:spPr>
        <p:txBody>
          <a:bodyPr/>
          <a:lstStyle/>
          <a:p>
            <a:r>
              <a:rPr lang="cs-CZ" dirty="0" smtClean="0"/>
              <a:t>V programovém období 2014-20 se současných 7 regionálních operačních programů sjednotí do jednoho </a:t>
            </a:r>
            <a:r>
              <a:rPr lang="cs-CZ" b="1" dirty="0" smtClean="0"/>
              <a:t>Integrovaného regionálního operačního programu </a:t>
            </a:r>
            <a:r>
              <a:rPr lang="cs-CZ" dirty="0" smtClean="0"/>
              <a:t>(IROP). Je 2. největším programem v ČR co do objemu.</a:t>
            </a:r>
          </a:p>
          <a:p>
            <a:r>
              <a:rPr lang="cs-CZ" dirty="0" smtClean="0"/>
              <a:t>Přípravu programu vede Ministerstvo pro místní rozvoj ve spolupráci s mnoha partnerskými subjekty.</a:t>
            </a:r>
          </a:p>
          <a:p>
            <a:r>
              <a:rPr lang="cs-CZ" dirty="0" smtClean="0"/>
              <a:t>Pro IROP je určeno 4,53 miliardy eur (cca 130 miliardy korun), což je zhruba 1/5 z celé částky pro ČR. Budou jej moci využívat všechny regiony kromě Prahy.</a:t>
            </a:r>
          </a:p>
          <a:p>
            <a:r>
              <a:rPr lang="cs-CZ" dirty="0" smtClean="0"/>
              <a:t>Spolufinancování by mělo být 85 % EFRR </a:t>
            </a:r>
            <a:r>
              <a:rPr lang="cs-CZ" b="1" dirty="0" smtClean="0"/>
              <a:t>(95% pro CLLD)</a:t>
            </a:r>
            <a:r>
              <a:rPr lang="cs-CZ" dirty="0" smtClean="0"/>
              <a:t> a 15 % </a:t>
            </a:r>
            <a:r>
              <a:rPr lang="cs-CZ" b="1" dirty="0" smtClean="0"/>
              <a:t>(5%) </a:t>
            </a:r>
            <a:r>
              <a:rPr lang="cs-CZ" dirty="0" smtClean="0"/>
              <a:t>bude hradit příjemce </a:t>
            </a:r>
            <a:r>
              <a:rPr lang="cs-CZ" dirty="0" err="1" smtClean="0"/>
              <a:t>spolupodílem</a:t>
            </a:r>
            <a:r>
              <a:rPr lang="cs-CZ" dirty="0" smtClean="0"/>
              <a:t>. Projekty by měly být financovány ex-post po jednotlivých etapách. </a:t>
            </a:r>
          </a:p>
          <a:p>
            <a:r>
              <a:rPr lang="cs-CZ" sz="2000" dirty="0" smtClean="0"/>
              <a:t>Zdroj: Ministerstvo pro místní rozvoj</a:t>
            </a:r>
          </a:p>
          <a:p>
            <a:pPr>
              <a:buNone/>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333375"/>
            <a:ext cx="8208962" cy="863600"/>
          </a:xfrm>
        </p:spPr>
        <p:txBody>
          <a:bodyPr rtlCol="0">
            <a:noAutofit/>
          </a:bodyPr>
          <a:lstStyle/>
          <a:p>
            <a:pPr algn="ctr" eaLnBrk="1" fontAlgn="auto" hangingPunct="1">
              <a:spcAft>
                <a:spcPts val="0"/>
              </a:spcAft>
              <a:defRPr/>
            </a:pPr>
            <a:r>
              <a:rPr lang="cs-CZ" b="1" dirty="0" smtClean="0"/>
              <a:t>Integrovaný regionální operační program</a:t>
            </a:r>
            <a:endParaRPr lang="cs-CZ" b="1" dirty="0"/>
          </a:p>
        </p:txBody>
      </p:sp>
      <p:sp>
        <p:nvSpPr>
          <p:cNvPr id="27651" name="Zástupný symbol pro obsah 2"/>
          <p:cNvSpPr>
            <a:spLocks noGrp="1"/>
          </p:cNvSpPr>
          <p:nvPr>
            <p:ph sz="quarter" idx="1"/>
          </p:nvPr>
        </p:nvSpPr>
        <p:spPr>
          <a:xfrm>
            <a:off x="395288" y="1628775"/>
            <a:ext cx="8291512" cy="4497388"/>
          </a:xfrm>
        </p:spPr>
        <p:txBody>
          <a:bodyPr/>
          <a:lstStyle/>
          <a:p>
            <a:pPr eaLnBrk="1" hangingPunct="1">
              <a:buFont typeface="Wingdings" pitchFamily="2" charset="2"/>
              <a:buNone/>
            </a:pPr>
            <a:r>
              <a:rPr lang="cs-CZ" sz="2200" b="1" u="sng" dirty="0" smtClean="0"/>
              <a:t>SC 1.2 Zvýšení podílu udržitelných forem dopravy </a:t>
            </a:r>
          </a:p>
          <a:p>
            <a:pPr eaLnBrk="1" hangingPunct="1">
              <a:buFont typeface="Wingdings" pitchFamily="2" charset="2"/>
              <a:buNone/>
            </a:pPr>
            <a:endParaRPr lang="cs-CZ" sz="2200" dirty="0" smtClean="0"/>
          </a:p>
          <a:p>
            <a:pPr eaLnBrk="1" hangingPunct="1"/>
            <a:r>
              <a:rPr lang="cs-CZ" sz="2200" dirty="0" smtClean="0"/>
              <a:t>Výstavba a modernizace přestupních terminálů pro veřejnou dopravu </a:t>
            </a:r>
          </a:p>
          <a:p>
            <a:pPr eaLnBrk="1" hangingPunct="1"/>
            <a:r>
              <a:rPr lang="cs-CZ" sz="2200" dirty="0" smtClean="0"/>
              <a:t>Projekty ke </a:t>
            </a:r>
            <a:r>
              <a:rPr lang="cs-CZ" sz="2200" b="1" dirty="0" smtClean="0"/>
              <a:t>zvyšování bezpečnosti železniční, silniční, cyklistické a pěší dopravy</a:t>
            </a:r>
          </a:p>
          <a:p>
            <a:pPr eaLnBrk="1" hangingPunct="1"/>
            <a:r>
              <a:rPr lang="cs-CZ" sz="2200" dirty="0" smtClean="0"/>
              <a:t>Projekty rozvíjející </a:t>
            </a:r>
            <a:r>
              <a:rPr lang="cs-CZ" sz="2200" b="1" dirty="0" err="1" smtClean="0"/>
              <a:t>cyklodopravu</a:t>
            </a:r>
            <a:r>
              <a:rPr lang="cs-CZ" sz="2200" b="1" dirty="0" smtClean="0"/>
              <a:t>, budování doprovodné infrastruktury</a:t>
            </a:r>
          </a:p>
          <a:p>
            <a:pPr eaLnBrk="1" hangingPunct="1"/>
            <a:r>
              <a:rPr lang="cs-CZ" sz="2200" i="1" dirty="0" smtClean="0"/>
              <a:t>Zeleň v okolí výše uvedeného (doplňková aktivita)</a:t>
            </a:r>
            <a:endParaRPr lang="en-GB" sz="2200"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260350"/>
            <a:ext cx="8281988" cy="865188"/>
          </a:xfrm>
        </p:spPr>
        <p:txBody>
          <a:bodyPr rtlCol="0">
            <a:noAutofit/>
          </a:bodyPr>
          <a:lstStyle/>
          <a:p>
            <a:pPr algn="ctr" eaLnBrk="1" fontAlgn="auto" hangingPunct="1">
              <a:spcAft>
                <a:spcPts val="0"/>
              </a:spcAft>
              <a:defRPr/>
            </a:pPr>
            <a:r>
              <a:rPr lang="cs-CZ" b="1" dirty="0" smtClean="0"/>
              <a:t>Integrovaný regionální operační program</a:t>
            </a:r>
            <a:endParaRPr lang="cs-CZ" b="1" dirty="0"/>
          </a:p>
        </p:txBody>
      </p:sp>
      <p:sp>
        <p:nvSpPr>
          <p:cNvPr id="17410" name="Zástupný symbol pro obsah 2"/>
          <p:cNvSpPr>
            <a:spLocks noGrp="1"/>
          </p:cNvSpPr>
          <p:nvPr>
            <p:ph sz="quarter" idx="1"/>
          </p:nvPr>
        </p:nvSpPr>
        <p:spPr>
          <a:xfrm>
            <a:off x="250825" y="1484313"/>
            <a:ext cx="8642350" cy="4641850"/>
          </a:xfrm>
        </p:spPr>
        <p:txBody>
          <a:bodyPr>
            <a:normAutofit fontScale="92500" lnSpcReduction="10000"/>
          </a:bodyPr>
          <a:lstStyle/>
          <a:p>
            <a:pPr marL="274320" indent="-274320" eaLnBrk="1" fontAlgn="auto" hangingPunct="1">
              <a:spcAft>
                <a:spcPts val="0"/>
              </a:spcAft>
              <a:buFont typeface="Wingdings"/>
              <a:buNone/>
              <a:defRPr/>
            </a:pPr>
            <a:r>
              <a:rPr lang="cs-CZ" b="1" u="sng" spc="-30" dirty="0" smtClean="0"/>
              <a:t>SC 2.1 Zvýšení kvality a dostupnosti služeb vedoucí k sociální inkluzi </a:t>
            </a:r>
          </a:p>
          <a:p>
            <a:pPr marL="274320" indent="-274320" eaLnBrk="1" fontAlgn="auto" hangingPunct="1">
              <a:spcAft>
                <a:spcPts val="0"/>
              </a:spcAft>
              <a:buFont typeface="Wingdings"/>
              <a:buNone/>
              <a:defRPr/>
            </a:pPr>
            <a:endParaRPr lang="cs-CZ" spc="-30" dirty="0" smtClean="0"/>
          </a:p>
          <a:p>
            <a:pPr marL="274320" indent="-274320" eaLnBrk="1" fontAlgn="auto" hangingPunct="1">
              <a:spcAft>
                <a:spcPts val="0"/>
              </a:spcAft>
              <a:buFont typeface="Wingdings"/>
              <a:buChar char=""/>
              <a:defRPr/>
            </a:pPr>
            <a:r>
              <a:rPr lang="cs-CZ" dirty="0" smtClean="0"/>
              <a:t>Zřizování či rekonstrukce stávajících </a:t>
            </a:r>
            <a:r>
              <a:rPr lang="cs-CZ" b="1" dirty="0" smtClean="0"/>
              <a:t>zařízení pro poskytování komunitní péče.</a:t>
            </a:r>
          </a:p>
          <a:p>
            <a:pPr marL="274320" indent="-274320" eaLnBrk="1" fontAlgn="auto" hangingPunct="1">
              <a:spcAft>
                <a:spcPts val="0"/>
              </a:spcAft>
              <a:buFont typeface="Wingdings"/>
              <a:buChar char=""/>
              <a:defRPr/>
            </a:pPr>
            <a:r>
              <a:rPr lang="cs-CZ" spc="-30" dirty="0" smtClean="0"/>
              <a:t>Zřizování nových či rekonstrukce stávajících zařízení pro dosažení </a:t>
            </a:r>
            <a:r>
              <a:rPr lang="cs-CZ" spc="-30" dirty="0" err="1" smtClean="0"/>
              <a:t>deinstitucionalizované</a:t>
            </a:r>
            <a:r>
              <a:rPr lang="cs-CZ" spc="-30" dirty="0" smtClean="0"/>
              <a:t> péče a humanizace pobytových zařízení. </a:t>
            </a:r>
          </a:p>
          <a:p>
            <a:pPr marL="274320" indent="-274320" eaLnBrk="1" fontAlgn="auto" hangingPunct="1">
              <a:spcAft>
                <a:spcPts val="0"/>
              </a:spcAft>
              <a:buFont typeface="Wingdings"/>
              <a:buChar char=""/>
              <a:defRPr/>
            </a:pPr>
            <a:r>
              <a:rPr lang="cs-CZ" b="1" dirty="0" smtClean="0"/>
              <a:t>Infrastruktura pro terénní, ambulantní a nízkokapacitní pobytové formy sociálních, zdravotních a návazných služeb</a:t>
            </a:r>
            <a:r>
              <a:rPr lang="cs-CZ" dirty="0" smtClean="0"/>
              <a:t> pro osoby sociálně vyloučené či ohrožené chudobou a sociálním vyloučením a infrastruktura komunitních center. </a:t>
            </a:r>
          </a:p>
          <a:p>
            <a:pPr marL="274320" indent="-274320" eaLnBrk="1" fontAlgn="auto" hangingPunct="1">
              <a:spcAft>
                <a:spcPts val="0"/>
              </a:spcAft>
              <a:buFont typeface="Wingdings"/>
              <a:buChar char=""/>
              <a:defRPr/>
            </a:pPr>
            <a:endParaRPr lang="cs-CZ"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260350"/>
            <a:ext cx="8424863" cy="865188"/>
          </a:xfrm>
        </p:spPr>
        <p:txBody>
          <a:bodyPr rtlCol="0">
            <a:noAutofit/>
          </a:bodyPr>
          <a:lstStyle/>
          <a:p>
            <a:pPr algn="ctr" eaLnBrk="1" fontAlgn="auto" hangingPunct="1">
              <a:spcAft>
                <a:spcPts val="0"/>
              </a:spcAft>
              <a:defRPr/>
            </a:pPr>
            <a:r>
              <a:rPr lang="cs-CZ" b="1" dirty="0" smtClean="0"/>
              <a:t>Integrovaný regionální operační program</a:t>
            </a:r>
            <a:endParaRPr lang="cs-CZ" b="1" dirty="0"/>
          </a:p>
        </p:txBody>
      </p:sp>
      <p:sp>
        <p:nvSpPr>
          <p:cNvPr id="17410" name="Zástupný symbol pro obsah 2"/>
          <p:cNvSpPr>
            <a:spLocks noGrp="1"/>
          </p:cNvSpPr>
          <p:nvPr>
            <p:ph sz="quarter" idx="1"/>
          </p:nvPr>
        </p:nvSpPr>
        <p:spPr>
          <a:xfrm>
            <a:off x="179388" y="1341438"/>
            <a:ext cx="8569325" cy="5256212"/>
          </a:xfrm>
        </p:spPr>
        <p:txBody>
          <a:bodyPr>
            <a:normAutofit/>
          </a:bodyPr>
          <a:lstStyle/>
          <a:p>
            <a:pPr marL="0" indent="3175" algn="just" eaLnBrk="1" fontAlgn="auto" hangingPunct="1">
              <a:spcAft>
                <a:spcPts val="0"/>
              </a:spcAft>
              <a:buFont typeface="Wingdings"/>
              <a:buNone/>
              <a:defRPr/>
            </a:pPr>
            <a:r>
              <a:rPr lang="cs-CZ" sz="2200" b="1" u="sng" dirty="0" smtClean="0"/>
              <a:t>SC 2.2 Vznik nových a rozvoj existujících podnikatelských aktivit v oblasti sociálního podnikání </a:t>
            </a:r>
          </a:p>
          <a:p>
            <a:pPr marL="274320" indent="-274320" algn="just" eaLnBrk="1" fontAlgn="auto" hangingPunct="1">
              <a:spcAft>
                <a:spcPts val="0"/>
              </a:spcAft>
              <a:buFont typeface="Wingdings"/>
              <a:buChar char=""/>
              <a:defRPr/>
            </a:pPr>
            <a:r>
              <a:rPr lang="cs-CZ" sz="2200" b="1" dirty="0" smtClean="0"/>
              <a:t>Výstavba, rekonstrukce, rozšíření a vybavení sociálních podniků. </a:t>
            </a:r>
          </a:p>
          <a:p>
            <a:pPr marL="274320" indent="-274320" algn="just" eaLnBrk="1" fontAlgn="auto" hangingPunct="1">
              <a:spcAft>
                <a:spcPts val="0"/>
              </a:spcAft>
              <a:buFont typeface="Wingdings"/>
              <a:buChar char=""/>
              <a:defRPr/>
            </a:pPr>
            <a:endParaRPr lang="cs-CZ" sz="2200" dirty="0" smtClean="0"/>
          </a:p>
          <a:p>
            <a:pPr marL="0" indent="3175" algn="just" eaLnBrk="1" fontAlgn="auto" hangingPunct="1">
              <a:spcAft>
                <a:spcPts val="0"/>
              </a:spcAft>
              <a:buFont typeface="Wingdings"/>
              <a:buNone/>
              <a:defRPr/>
            </a:pPr>
            <a:r>
              <a:rPr lang="cs-CZ" sz="2200" b="1" u="sng" dirty="0" smtClean="0"/>
              <a:t>SC 2.3 Rozvoj infrastruktury pro poskytování zdravotních služeb a péče o zdraví </a:t>
            </a:r>
          </a:p>
          <a:p>
            <a:pPr marL="274320" indent="-274320" algn="just" eaLnBrk="1" fontAlgn="auto" hangingPunct="1">
              <a:spcAft>
                <a:spcPts val="0"/>
              </a:spcAft>
              <a:buFont typeface="Wingdings"/>
              <a:buChar char=""/>
              <a:defRPr/>
            </a:pPr>
            <a:r>
              <a:rPr lang="cs-CZ" sz="2200" dirty="0" smtClean="0"/>
              <a:t>Modernizace infrastruktury návazné péče v podobě pořízení přístrojového vybavení a nezbytných stavebních úprav.</a:t>
            </a:r>
          </a:p>
          <a:p>
            <a:pPr marL="274320" indent="-274320" algn="just" eaLnBrk="1" fontAlgn="auto" hangingPunct="1">
              <a:spcAft>
                <a:spcPts val="0"/>
              </a:spcAft>
              <a:buFont typeface="Wingdings"/>
              <a:buChar char=""/>
              <a:defRPr/>
            </a:pPr>
            <a:r>
              <a:rPr lang="cs-CZ" sz="2200" dirty="0" smtClean="0"/>
              <a:t>Doplňující zeleň v okolí budov a na budovách, např. zelené zdi a střechy, aleje, parky a zahrady.</a:t>
            </a:r>
          </a:p>
          <a:p>
            <a:pPr marL="274320" indent="-274320" algn="just" eaLnBrk="1" fontAlgn="auto" hangingPunct="1">
              <a:spcAft>
                <a:spcPts val="0"/>
              </a:spcAft>
              <a:buFont typeface="Wingdings"/>
              <a:buChar char=""/>
              <a:defRPr/>
            </a:pPr>
            <a:r>
              <a:rPr lang="cs-CZ" sz="2200" b="1" dirty="0" smtClean="0">
                <a:solidFill>
                  <a:srgbClr val="FF0000"/>
                </a:solidFill>
              </a:rPr>
              <a:t>POŽADOVANÉ DOPLNĚNÍ: </a:t>
            </a:r>
            <a:r>
              <a:rPr lang="cs-CZ" sz="2000" b="1" dirty="0" smtClean="0">
                <a:solidFill>
                  <a:srgbClr val="FF0000"/>
                </a:solidFill>
              </a:rPr>
              <a:t>Intervence na podporu rozvoje komunitních služeb a zajištění dostupnosti zdravot- </a:t>
            </a:r>
            <a:r>
              <a:rPr lang="cs-CZ" sz="2000" b="1" dirty="0" err="1" smtClean="0">
                <a:solidFill>
                  <a:srgbClr val="FF0000"/>
                </a:solidFill>
              </a:rPr>
              <a:t>nické</a:t>
            </a:r>
            <a:r>
              <a:rPr lang="cs-CZ" sz="2000" b="1" dirty="0" smtClean="0">
                <a:solidFill>
                  <a:srgbClr val="FF0000"/>
                </a:solidFill>
              </a:rPr>
              <a:t> péče v odpovídající kvalitě ve venkovském prostoru</a:t>
            </a:r>
            <a:endParaRPr lang="cs-CZ" sz="2200" b="1"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39784"/>
          </a:xfrm>
        </p:spPr>
        <p:txBody>
          <a:bodyPr>
            <a:normAutofit fontScale="90000"/>
          </a:bodyPr>
          <a:lstStyle/>
          <a:p>
            <a:pPr algn="ctr"/>
            <a:r>
              <a:rPr lang="cs-CZ" b="1" dirty="0" smtClean="0"/>
              <a:t>Integrovaný regionální operační program</a:t>
            </a:r>
            <a:endParaRPr lang="cs-CZ" dirty="0"/>
          </a:p>
        </p:txBody>
      </p:sp>
      <p:sp>
        <p:nvSpPr>
          <p:cNvPr id="3" name="Zástupný symbol pro obsah 2"/>
          <p:cNvSpPr>
            <a:spLocks noGrp="1"/>
          </p:cNvSpPr>
          <p:nvPr>
            <p:ph sz="quarter" idx="1"/>
          </p:nvPr>
        </p:nvSpPr>
        <p:spPr/>
        <p:txBody>
          <a:bodyPr/>
          <a:lstStyle/>
          <a:p>
            <a:pPr>
              <a:buNone/>
            </a:pPr>
            <a:r>
              <a:rPr lang="cs-CZ" b="1" u="sng" dirty="0" smtClean="0"/>
              <a:t>SC 2.4 Zvýšení kvality a dostupnosti </a:t>
            </a:r>
            <a:r>
              <a:rPr lang="cs-CZ" b="1" u="sng" dirty="0" err="1" smtClean="0"/>
              <a:t>infra</a:t>
            </a:r>
            <a:r>
              <a:rPr lang="cs-CZ" b="1" u="sng" dirty="0" smtClean="0"/>
              <a:t>- struktury pro vzdělávání a celoživotní učení</a:t>
            </a:r>
            <a:endParaRPr lang="cs-CZ" dirty="0" smtClean="0"/>
          </a:p>
          <a:p>
            <a:r>
              <a:rPr lang="cs-CZ" b="1" dirty="0" smtClean="0">
                <a:solidFill>
                  <a:srgbClr val="FF0000"/>
                </a:solidFill>
              </a:rPr>
              <a:t>POŽADOVANÉ DOPLNĚNÍ: </a:t>
            </a:r>
            <a:r>
              <a:rPr lang="cs-CZ" dirty="0" smtClean="0">
                <a:solidFill>
                  <a:srgbClr val="FF0000"/>
                </a:solidFill>
              </a:rPr>
              <a:t>Podpora směřuje k zachování dostupnosti kvalitního předškolního a základního vzdělání ve venkovském prostoru a posílení komunitní role školy jako centra celoživotního učení</a:t>
            </a:r>
            <a:endParaRPr lang="cs-CZ"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88913"/>
            <a:ext cx="8281988" cy="936625"/>
          </a:xfrm>
        </p:spPr>
        <p:txBody>
          <a:bodyPr rtlCol="0">
            <a:noAutofit/>
          </a:bodyPr>
          <a:lstStyle/>
          <a:p>
            <a:pPr algn="ctr" eaLnBrk="1" fontAlgn="auto" hangingPunct="1">
              <a:spcAft>
                <a:spcPts val="0"/>
              </a:spcAft>
              <a:defRPr/>
            </a:pPr>
            <a:r>
              <a:rPr lang="cs-CZ" b="1" dirty="0" smtClean="0"/>
              <a:t>Integrovaný regionální operační program</a:t>
            </a:r>
            <a:endParaRPr lang="cs-CZ" b="1" dirty="0"/>
          </a:p>
        </p:txBody>
      </p:sp>
      <p:sp>
        <p:nvSpPr>
          <p:cNvPr id="17410" name="Zástupný symbol pro obsah 2"/>
          <p:cNvSpPr>
            <a:spLocks noGrp="1"/>
          </p:cNvSpPr>
          <p:nvPr>
            <p:ph sz="quarter" idx="1"/>
          </p:nvPr>
        </p:nvSpPr>
        <p:spPr>
          <a:xfrm>
            <a:off x="250825" y="1071547"/>
            <a:ext cx="8435975" cy="5429287"/>
          </a:xfrm>
        </p:spPr>
        <p:txBody>
          <a:bodyPr>
            <a:noAutofit/>
          </a:bodyPr>
          <a:lstStyle/>
          <a:p>
            <a:pPr marL="0" indent="3175" eaLnBrk="1" fontAlgn="auto" hangingPunct="1">
              <a:spcAft>
                <a:spcPts val="0"/>
              </a:spcAft>
              <a:buFont typeface="Wingdings"/>
              <a:buNone/>
              <a:defRPr/>
            </a:pPr>
            <a:r>
              <a:rPr lang="cs-CZ" sz="2200" b="1" u="sng" dirty="0" smtClean="0"/>
              <a:t>SC 3.1 Zefektivnění prezentace, posílení ochrany a rozvoje kulturního a přírodního dědictví </a:t>
            </a:r>
          </a:p>
          <a:p>
            <a:pPr marL="274320" indent="-274320" algn="just" eaLnBrk="1" fontAlgn="auto" hangingPunct="1">
              <a:spcAft>
                <a:spcPts val="0"/>
              </a:spcAft>
              <a:buFont typeface="Wingdings"/>
              <a:buChar char=""/>
              <a:defRPr/>
            </a:pPr>
            <a:r>
              <a:rPr lang="cs-CZ" sz="2200" dirty="0" smtClean="0"/>
              <a:t>Revitalizace vybraných nemovitých </a:t>
            </a:r>
            <a:r>
              <a:rPr lang="cs-CZ" sz="2200" u="sng" dirty="0" smtClean="0"/>
              <a:t>národních kulturních památek</a:t>
            </a:r>
            <a:r>
              <a:rPr lang="cs-CZ" sz="2200" dirty="0" smtClean="0"/>
              <a:t>, památky zapsané na Seznam světového kulturního a přírodního dědictví UNESCO a na Seznamu kandidátů</a:t>
            </a:r>
          </a:p>
          <a:p>
            <a:pPr marL="274320" indent="-274320" algn="just" eaLnBrk="1" fontAlgn="auto" hangingPunct="1">
              <a:spcAft>
                <a:spcPts val="0"/>
              </a:spcAft>
              <a:buFont typeface="Wingdings"/>
              <a:buChar char=""/>
              <a:defRPr/>
            </a:pPr>
            <a:r>
              <a:rPr lang="cs-CZ" sz="2200" dirty="0" smtClean="0"/>
              <a:t>Revitalizace kulturních památek ve </a:t>
            </a:r>
            <a:r>
              <a:rPr lang="cs-CZ" sz="2200" u="sng" dirty="0" smtClean="0"/>
              <a:t>vesnických a městských památkových rezervacích</a:t>
            </a:r>
            <a:r>
              <a:rPr lang="cs-CZ" sz="2200" dirty="0" smtClean="0"/>
              <a:t>.</a:t>
            </a:r>
          </a:p>
          <a:p>
            <a:pPr marL="274320" indent="-274320" algn="just" eaLnBrk="1" fontAlgn="auto" hangingPunct="1">
              <a:spcAft>
                <a:spcPts val="0"/>
              </a:spcAft>
              <a:buFont typeface="Wingdings"/>
              <a:buChar char=""/>
              <a:defRPr/>
            </a:pPr>
            <a:r>
              <a:rPr lang="cs-CZ" sz="2200" b="1" dirty="0" smtClean="0"/>
              <a:t>Veřejná infrastruktura pro zpřístupnění a zatraktivnění kulturního a přírodního dědictví.</a:t>
            </a:r>
          </a:p>
          <a:p>
            <a:pPr marL="274320" indent="-274320" algn="just" eaLnBrk="1" fontAlgn="auto" hangingPunct="1">
              <a:spcAft>
                <a:spcPts val="0"/>
              </a:spcAft>
              <a:buFont typeface="Wingdings"/>
              <a:buChar char=""/>
              <a:defRPr/>
            </a:pPr>
            <a:r>
              <a:rPr lang="cs-CZ" sz="2200" dirty="0" smtClean="0"/>
              <a:t>Revitalizace a zatraktivnění parků a zahrad u národních kulturních památek. </a:t>
            </a:r>
          </a:p>
          <a:p>
            <a:pPr marL="274320" indent="-274320" algn="just" eaLnBrk="1" fontAlgn="auto" hangingPunct="1">
              <a:spcAft>
                <a:spcPts val="0"/>
              </a:spcAft>
              <a:buFont typeface="Wingdings"/>
              <a:buChar char=""/>
              <a:defRPr/>
            </a:pPr>
            <a:r>
              <a:rPr lang="cs-CZ" sz="2000" b="1" dirty="0" smtClean="0">
                <a:solidFill>
                  <a:srgbClr val="FF0000"/>
                </a:solidFill>
              </a:rPr>
              <a:t>POŽADOVANÉ DOPLNĚNÍ: Z důvodu koncentrace podpora směřuje na obnovu a rozvoj objektů definovaných v CLLD, které mají největší potenciál pro sociální a ekonomický rozvoj území MAS (investice musí být popsány v SCLLD)</a:t>
            </a:r>
            <a:endParaRPr lang="cs-CZ"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850" y="188913"/>
            <a:ext cx="8280400" cy="503237"/>
          </a:xfrm>
        </p:spPr>
        <p:txBody>
          <a:bodyPr rtlCol="0">
            <a:noAutofit/>
          </a:bodyPr>
          <a:lstStyle/>
          <a:p>
            <a:pPr algn="ctr" eaLnBrk="1" fontAlgn="auto" hangingPunct="1">
              <a:spcAft>
                <a:spcPts val="0"/>
              </a:spcAft>
              <a:defRPr/>
            </a:pPr>
            <a:r>
              <a:rPr lang="cs-CZ" b="1" dirty="0" smtClean="0"/>
              <a:t>Program rozvoje venkova</a:t>
            </a:r>
            <a:endParaRPr lang="cs-CZ" b="1" dirty="0"/>
          </a:p>
        </p:txBody>
      </p:sp>
      <p:sp>
        <p:nvSpPr>
          <p:cNvPr id="31747" name="Zástupný symbol pro obsah 2"/>
          <p:cNvSpPr>
            <a:spLocks noGrp="1"/>
          </p:cNvSpPr>
          <p:nvPr>
            <p:ph sz="quarter" idx="1"/>
          </p:nvPr>
        </p:nvSpPr>
        <p:spPr>
          <a:xfrm>
            <a:off x="179388" y="1052513"/>
            <a:ext cx="8569325" cy="5545137"/>
          </a:xfrm>
        </p:spPr>
        <p:txBody>
          <a:bodyPr/>
          <a:lstStyle/>
          <a:p>
            <a:pPr eaLnBrk="1" hangingPunct="1">
              <a:buFont typeface="Wingdings" pitchFamily="2" charset="2"/>
              <a:buNone/>
            </a:pPr>
            <a:r>
              <a:rPr lang="cs-CZ" sz="2200" b="1" dirty="0" smtClean="0"/>
              <a:t>19.2 Podpora provádění operací v rámci místní rozvojové strategie </a:t>
            </a:r>
            <a:r>
              <a:rPr lang="cs-CZ" sz="2200" dirty="0" smtClean="0"/>
              <a:t>(dotace do 85 % způsobilých výdajů)</a:t>
            </a:r>
            <a:endParaRPr lang="cs-CZ" sz="2200" b="1" dirty="0" smtClean="0"/>
          </a:p>
          <a:p>
            <a:pPr algn="just" eaLnBrk="1" hangingPunct="1"/>
            <a:r>
              <a:rPr lang="cs-CZ" sz="2200" dirty="0" smtClean="0"/>
              <a:t>Předávání informací a informační akce.</a:t>
            </a:r>
          </a:p>
          <a:p>
            <a:pPr algn="just" eaLnBrk="1" hangingPunct="1"/>
            <a:r>
              <a:rPr lang="cs-CZ" sz="2200" u="sng" dirty="0" smtClean="0"/>
              <a:t>Investice, které a) zvyšují výkonnost a udržitelnost podniku, b) se týkají zpracování, uvádění na trh nebo vývoje produktů</a:t>
            </a:r>
            <a:r>
              <a:rPr lang="cs-CZ" sz="2200" dirty="0" smtClean="0"/>
              <a:t>, c)</a:t>
            </a:r>
            <a:r>
              <a:rPr lang="cs-CZ" sz="2200" dirty="0" smtClean="0">
                <a:solidFill>
                  <a:schemeClr val="bg1"/>
                </a:solidFill>
              </a:rPr>
              <a:t>_</a:t>
            </a:r>
            <a:r>
              <a:rPr lang="cs-CZ" sz="2200" dirty="0" smtClean="0"/>
              <a:t>infrastruktury související s rozvojem.</a:t>
            </a:r>
          </a:p>
          <a:p>
            <a:pPr algn="just" eaLnBrk="1" hangingPunct="1"/>
            <a:r>
              <a:rPr lang="cs-CZ" sz="2200" dirty="0" smtClean="0"/>
              <a:t>Investice na </a:t>
            </a:r>
            <a:r>
              <a:rPr lang="cs-CZ" sz="2200" u="sng" dirty="0" smtClean="0"/>
              <a:t>založení a rozvoj nezemědělských činností.</a:t>
            </a:r>
          </a:p>
          <a:p>
            <a:pPr algn="just" eaLnBrk="1" hangingPunct="1"/>
            <a:r>
              <a:rPr lang="cs-CZ" sz="2200" dirty="0" smtClean="0"/>
              <a:t>Předcházení poškozování lesů: a) Ochranná infrastruktura, d)</a:t>
            </a:r>
            <a:r>
              <a:rPr lang="cs-CZ" sz="2200" dirty="0" smtClean="0">
                <a:solidFill>
                  <a:schemeClr val="bg1"/>
                </a:solidFill>
              </a:rPr>
              <a:t>_</a:t>
            </a:r>
            <a:r>
              <a:rPr lang="cs-CZ" sz="2200" dirty="0" smtClean="0"/>
              <a:t>Obnova.</a:t>
            </a:r>
          </a:p>
          <a:p>
            <a:pPr algn="just" eaLnBrk="1" hangingPunct="1"/>
            <a:r>
              <a:rPr lang="cs-CZ" sz="2200" dirty="0" smtClean="0"/>
              <a:t>Investice ke zvýšení odolnosti a ekologické hodnoty lesů.</a:t>
            </a:r>
          </a:p>
          <a:p>
            <a:pPr algn="just" eaLnBrk="1" hangingPunct="1"/>
            <a:r>
              <a:rPr lang="cs-CZ" sz="2200" b="1" dirty="0" smtClean="0"/>
              <a:t>Investice do lesnických technologií</a:t>
            </a:r>
            <a:r>
              <a:rPr lang="cs-CZ" sz="2200" dirty="0" smtClean="0"/>
              <a:t> a zpracování lesnických produktů, jejich mobilizace a uvádění na trh.</a:t>
            </a:r>
          </a:p>
          <a:p>
            <a:pPr algn="just" eaLnBrk="1" hangingPunct="1"/>
            <a:r>
              <a:rPr lang="cs-CZ" sz="2200" dirty="0" smtClean="0"/>
              <a:t>Spolupráce a) Spolupráce mezi subjekty agrokomplexů, b)</a:t>
            </a:r>
            <a:r>
              <a:rPr lang="cs-CZ" sz="2200" dirty="0" smtClean="0">
                <a:solidFill>
                  <a:schemeClr val="bg1"/>
                </a:solidFill>
              </a:rPr>
              <a:t>_</a:t>
            </a:r>
            <a:r>
              <a:rPr lang="cs-CZ" sz="2200" dirty="0" smtClean="0"/>
              <a:t>Vytváření klastrů a sítí.</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260350"/>
            <a:ext cx="8424863" cy="576263"/>
          </a:xfrm>
        </p:spPr>
        <p:txBody>
          <a:bodyPr rtlCol="0"/>
          <a:lstStyle/>
          <a:p>
            <a:pPr algn="ctr" eaLnBrk="1" fontAlgn="auto" hangingPunct="1">
              <a:spcAft>
                <a:spcPts val="0"/>
              </a:spcAft>
              <a:defRPr/>
            </a:pPr>
            <a:r>
              <a:rPr lang="cs-CZ" b="1" dirty="0" smtClean="0"/>
              <a:t>Operační program zaměstnanost</a:t>
            </a:r>
            <a:endParaRPr lang="cs-CZ" b="1" dirty="0"/>
          </a:p>
        </p:txBody>
      </p:sp>
      <p:sp>
        <p:nvSpPr>
          <p:cNvPr id="3" name="Zástupný symbol pro obsah 2"/>
          <p:cNvSpPr>
            <a:spLocks noGrp="1"/>
          </p:cNvSpPr>
          <p:nvPr>
            <p:ph sz="quarter" idx="1"/>
          </p:nvPr>
        </p:nvSpPr>
        <p:spPr>
          <a:xfrm>
            <a:off x="250825" y="1341438"/>
            <a:ext cx="8424863" cy="5256212"/>
          </a:xfrm>
        </p:spPr>
        <p:txBody>
          <a:bodyPr rtlCol="0">
            <a:noAutofit/>
          </a:bodyPr>
          <a:lstStyle/>
          <a:p>
            <a:pPr marL="0" indent="3175" algn="just" eaLnBrk="1" fontAlgn="auto" hangingPunct="1">
              <a:spcBef>
                <a:spcPts val="500"/>
              </a:spcBef>
              <a:spcAft>
                <a:spcPts val="0"/>
              </a:spcAft>
              <a:buFont typeface="Wingdings"/>
              <a:buNone/>
              <a:defRPr/>
            </a:pPr>
            <a:r>
              <a:rPr lang="cs-CZ" sz="2200" b="1" dirty="0" smtClean="0"/>
              <a:t>Investiční priorita 2.3 (SC 1) Zvýšit zapojení lokálních aktérů do řešení problémů nezaměstnanosti a sociálního začleňování ve venkovských oblastech</a:t>
            </a:r>
          </a:p>
          <a:p>
            <a:pPr marL="0" indent="3175" algn="just" eaLnBrk="1" fontAlgn="auto" hangingPunct="1">
              <a:spcBef>
                <a:spcPts val="500"/>
              </a:spcBef>
              <a:spcAft>
                <a:spcPts val="0"/>
              </a:spcAft>
              <a:buFont typeface="Wingdings"/>
              <a:buNone/>
              <a:defRPr/>
            </a:pPr>
            <a:endParaRPr lang="cs-CZ" sz="2200" dirty="0" smtClean="0"/>
          </a:p>
          <a:p>
            <a:pPr marL="274320" indent="-274320" algn="just" eaLnBrk="1" fontAlgn="auto" hangingPunct="1">
              <a:spcBef>
                <a:spcPts val="500"/>
              </a:spcBef>
              <a:spcAft>
                <a:spcPts val="0"/>
              </a:spcAft>
              <a:buFont typeface="Wingdings"/>
              <a:buChar char=""/>
              <a:defRPr/>
            </a:pPr>
            <a:r>
              <a:rPr lang="cs-CZ" sz="2200" b="1" dirty="0" smtClean="0"/>
              <a:t>Podpora </a:t>
            </a:r>
            <a:r>
              <a:rPr lang="cs-CZ" sz="2200" b="1" u="sng" dirty="0" smtClean="0"/>
              <a:t>vytváření nových pracovních míst </a:t>
            </a:r>
            <a:r>
              <a:rPr lang="cs-CZ" sz="2200" dirty="0" smtClean="0"/>
              <a:t>na lokální úrovni.</a:t>
            </a:r>
          </a:p>
          <a:p>
            <a:pPr marL="274320" indent="-274320" algn="just" eaLnBrk="1" fontAlgn="auto" hangingPunct="1">
              <a:spcBef>
                <a:spcPts val="500"/>
              </a:spcBef>
              <a:spcAft>
                <a:spcPts val="0"/>
              </a:spcAft>
              <a:buFont typeface="Wingdings"/>
              <a:buChar char=""/>
              <a:defRPr/>
            </a:pPr>
            <a:r>
              <a:rPr lang="cs-CZ" sz="2200" dirty="0" smtClean="0"/>
              <a:t>Podpora </a:t>
            </a:r>
            <a:r>
              <a:rPr lang="cs-CZ" sz="2200" u="sng" dirty="0" smtClean="0"/>
              <a:t>spolupráce aktérů </a:t>
            </a:r>
            <a:r>
              <a:rPr lang="cs-CZ" sz="2200" dirty="0" smtClean="0"/>
              <a:t>na místní úrovni při řešení lokální nezaměstnanosti, zjišťování potřeb lokálních zaměstnavatelů.</a:t>
            </a:r>
          </a:p>
          <a:p>
            <a:pPr marL="274320" indent="-274320" algn="just" eaLnBrk="1" fontAlgn="auto" hangingPunct="1">
              <a:spcBef>
                <a:spcPts val="500"/>
              </a:spcBef>
              <a:spcAft>
                <a:spcPts val="0"/>
              </a:spcAft>
              <a:buFont typeface="Wingdings"/>
              <a:buChar char=""/>
              <a:defRPr/>
            </a:pPr>
            <a:r>
              <a:rPr lang="cs-CZ" sz="2200" dirty="0" smtClean="0"/>
              <a:t>Podpora a vytváření </a:t>
            </a:r>
            <a:r>
              <a:rPr lang="cs-CZ" sz="2200" u="sng" dirty="0" smtClean="0"/>
              <a:t>podmínek pro </a:t>
            </a:r>
            <a:r>
              <a:rPr lang="cs-CZ" sz="2200" b="1" u="sng" dirty="0" smtClean="0"/>
              <a:t>vznik a rozvoj sociálních podniků.</a:t>
            </a:r>
          </a:p>
          <a:p>
            <a:pPr marL="274320" indent="-274320" eaLnBrk="1" fontAlgn="auto" hangingPunct="1">
              <a:spcBef>
                <a:spcPts val="500"/>
              </a:spcBef>
              <a:spcAft>
                <a:spcPts val="0"/>
              </a:spcAft>
              <a:buFont typeface="Wingdings"/>
              <a:buChar char=""/>
              <a:defRPr/>
            </a:pPr>
            <a:endParaRPr lang="en-GB"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57200" y="274638"/>
            <a:ext cx="8229600" cy="706437"/>
          </a:xfrm>
        </p:spPr>
        <p:txBody>
          <a:bodyPr/>
          <a:lstStyle/>
          <a:p>
            <a:pPr algn="ctr" eaLnBrk="1" fontAlgn="auto" hangingPunct="1">
              <a:spcAft>
                <a:spcPts val="0"/>
              </a:spcAft>
              <a:defRPr/>
            </a:pPr>
            <a:r>
              <a:rPr lang="cs-CZ" b="1" dirty="0" smtClean="0"/>
              <a:t>MAS SVITAVA SE PŘEDSTAVUJE</a:t>
            </a:r>
            <a:endParaRPr lang="en-US" dirty="0" smtClean="0">
              <a:solidFill>
                <a:srgbClr val="FF0000"/>
              </a:solidFill>
            </a:endParaRPr>
          </a:p>
        </p:txBody>
      </p:sp>
      <p:sp>
        <p:nvSpPr>
          <p:cNvPr id="3" name="Zástupný symbol pro obsah 2"/>
          <p:cNvSpPr>
            <a:spLocks noGrp="1"/>
          </p:cNvSpPr>
          <p:nvPr>
            <p:ph sz="quarter" idx="1"/>
          </p:nvPr>
        </p:nvSpPr>
        <p:spPr>
          <a:xfrm>
            <a:off x="323850" y="1268413"/>
            <a:ext cx="8280400" cy="4968875"/>
          </a:xfrm>
        </p:spPr>
        <p:txBody>
          <a:bodyPr>
            <a:normAutofit fontScale="92500" lnSpcReduction="10000"/>
          </a:bodyPr>
          <a:lstStyle/>
          <a:p>
            <a:r>
              <a:rPr lang="cs-CZ" dirty="0" smtClean="0"/>
              <a:t>Místní akční skupina Svitava byla založena jako občanské sdružení v roce 2006 – podle nového občanského zákoníku je MAS nyní „zapsaným spolkem“ - z iniciativy starostů obcí patřících do</a:t>
            </a:r>
          </a:p>
          <a:p>
            <a:r>
              <a:rPr lang="cs-CZ" b="1" u="sng" dirty="0" err="1" smtClean="0"/>
              <a:t>Mikroregionu</a:t>
            </a:r>
            <a:r>
              <a:rPr lang="cs-CZ" b="1" u="sng" dirty="0" smtClean="0"/>
              <a:t> </a:t>
            </a:r>
            <a:r>
              <a:rPr lang="cs-CZ" b="1" u="sng" dirty="0" err="1" smtClean="0"/>
              <a:t>Svitavsko</a:t>
            </a:r>
            <a:r>
              <a:rPr lang="cs-CZ" b="1" dirty="0" smtClean="0"/>
              <a:t> tvořeného městy Březová nad Svitavou a Svitavy a obcemi  </a:t>
            </a:r>
            <a:r>
              <a:rPr lang="cs-CZ" b="1" dirty="0" err="1" smtClean="0"/>
              <a:t>Dětřichov</a:t>
            </a:r>
            <a:r>
              <a:rPr lang="cs-CZ" b="1" dirty="0" smtClean="0"/>
              <a:t>, Hradec nad Svitavou, Javorník, Kamenná Horka, Karle, </a:t>
            </a:r>
            <a:r>
              <a:rPr lang="cs-CZ" b="1" dirty="0" err="1" smtClean="0"/>
              <a:t>Koclířov</a:t>
            </a:r>
            <a:r>
              <a:rPr lang="cs-CZ" b="1" dirty="0" smtClean="0"/>
              <a:t>, Kukle, </a:t>
            </a:r>
            <a:r>
              <a:rPr lang="cs-CZ" b="1" dirty="0" err="1" smtClean="0"/>
              <a:t>Mikuleč</a:t>
            </a:r>
            <a:r>
              <a:rPr lang="cs-CZ" b="1" dirty="0" smtClean="0"/>
              <a:t>, </a:t>
            </a:r>
            <a:r>
              <a:rPr lang="cs-CZ" b="1" dirty="0" err="1" smtClean="0"/>
              <a:t>Opatov</a:t>
            </a:r>
            <a:r>
              <a:rPr lang="cs-CZ" b="1" dirty="0" smtClean="0"/>
              <a:t>, </a:t>
            </a:r>
            <a:r>
              <a:rPr lang="cs-CZ" b="1" dirty="0" err="1" smtClean="0"/>
              <a:t>Opatovec</a:t>
            </a:r>
            <a:r>
              <a:rPr lang="cs-CZ" b="1" dirty="0" smtClean="0"/>
              <a:t>, Pohledy, </a:t>
            </a:r>
            <a:r>
              <a:rPr lang="cs-CZ" b="1" dirty="0" err="1" smtClean="0"/>
              <a:t>Radiměř</a:t>
            </a:r>
            <a:r>
              <a:rPr lang="cs-CZ" b="1" dirty="0" smtClean="0"/>
              <a:t>, Sklené a </a:t>
            </a:r>
            <a:r>
              <a:rPr lang="cs-CZ" b="1" dirty="0" err="1" smtClean="0"/>
              <a:t>Vendolí</a:t>
            </a:r>
            <a:r>
              <a:rPr lang="cs-CZ" b="1" dirty="0" smtClean="0"/>
              <a:t> </a:t>
            </a:r>
            <a:endParaRPr lang="cs-CZ" dirty="0" smtClean="0"/>
          </a:p>
          <a:p>
            <a:r>
              <a:rPr lang="cs-CZ" b="1" u="sng" dirty="0" err="1" smtClean="0"/>
              <a:t>Mikroregionu</a:t>
            </a:r>
            <a:r>
              <a:rPr lang="cs-CZ" b="1" u="sng" dirty="0" smtClean="0"/>
              <a:t> </a:t>
            </a:r>
            <a:r>
              <a:rPr lang="cs-CZ" b="1" u="sng" dirty="0" err="1" smtClean="0"/>
              <a:t>Brněnec</a:t>
            </a:r>
            <a:r>
              <a:rPr lang="cs-CZ" b="1" dirty="0" smtClean="0"/>
              <a:t> s obcemi </a:t>
            </a:r>
            <a:r>
              <a:rPr lang="cs-CZ" b="1" dirty="0" err="1" smtClean="0"/>
              <a:t>Banín</a:t>
            </a:r>
            <a:r>
              <a:rPr lang="cs-CZ" b="1" dirty="0" smtClean="0"/>
              <a:t>, Bělá nad Svitavou, </a:t>
            </a:r>
            <a:r>
              <a:rPr lang="cs-CZ" b="1" dirty="0" err="1" smtClean="0"/>
              <a:t>Bohuňov</a:t>
            </a:r>
            <a:r>
              <a:rPr lang="cs-CZ" b="1" dirty="0" smtClean="0"/>
              <a:t>, </a:t>
            </a:r>
            <a:r>
              <a:rPr lang="cs-CZ" b="1" dirty="0" err="1" smtClean="0"/>
              <a:t>Brněnec</a:t>
            </a:r>
            <a:r>
              <a:rPr lang="cs-CZ" b="1" dirty="0" smtClean="0"/>
              <a:t>, Chrastavec, </a:t>
            </a:r>
            <a:r>
              <a:rPr lang="cs-CZ" b="1" dirty="0" err="1" smtClean="0"/>
              <a:t>Lavičné</a:t>
            </a:r>
            <a:r>
              <a:rPr lang="cs-CZ" b="1" dirty="0" smtClean="0"/>
              <a:t>, Rozhraní, Rudná, </a:t>
            </a:r>
            <a:r>
              <a:rPr lang="cs-CZ" b="1" dirty="0" err="1" smtClean="0"/>
              <a:t>Študlov</a:t>
            </a:r>
            <a:r>
              <a:rPr lang="cs-CZ" b="1" dirty="0" smtClean="0"/>
              <a:t>, </a:t>
            </a:r>
            <a:r>
              <a:rPr lang="cs-CZ" b="1" dirty="0" err="1" smtClean="0"/>
              <a:t>Vítějeves</a:t>
            </a:r>
            <a:r>
              <a:rPr lang="cs-CZ" b="1" dirty="0" smtClean="0"/>
              <a:t> a </a:t>
            </a:r>
            <a:r>
              <a:rPr lang="cs-CZ" b="1" dirty="0" err="1" smtClean="0"/>
              <a:t>Želivsko</a:t>
            </a:r>
            <a:r>
              <a:rPr lang="cs-CZ" b="1" dirty="0" smtClean="0"/>
              <a:t>.</a:t>
            </a:r>
            <a:r>
              <a:rPr lang="cs-CZ" dirty="0" smtClean="0"/>
              <a:t/>
            </a:r>
            <a:br>
              <a:rPr lang="cs-CZ" dirty="0" smtClean="0"/>
            </a:br>
            <a:r>
              <a:rPr lang="cs-CZ" sz="3800" dirty="0" smtClean="0">
                <a:latin typeface="Calibri" pitchFamily="34" charset="0"/>
              </a:rPr>
              <a:t> </a:t>
            </a:r>
            <a:endParaRPr lang="cs-CZ" sz="2600" dirty="0" smtClean="0">
              <a:latin typeface="Calibri" pitchFamily="34" charset="0"/>
            </a:endParaRPr>
          </a:p>
          <a:p>
            <a:pPr marL="274320" indent="-274320" algn="just" eaLnBrk="1" fontAlgn="auto" hangingPunct="1">
              <a:spcAft>
                <a:spcPts val="0"/>
              </a:spcAft>
              <a:buFont typeface="Wingdings 2" pitchFamily="18" charset="2"/>
              <a:buNone/>
              <a:defRPr/>
            </a:pPr>
            <a:r>
              <a:rPr lang="cs-CZ" sz="2600" dirty="0" smtClean="0">
                <a:latin typeface="Calibri" pitchFamily="34" charset="0"/>
              </a:rPr>
              <a:t>	</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sah 2"/>
          <p:cNvSpPr>
            <a:spLocks noGrp="1"/>
          </p:cNvSpPr>
          <p:nvPr>
            <p:ph sz="quarter" idx="1"/>
          </p:nvPr>
        </p:nvSpPr>
        <p:spPr>
          <a:xfrm>
            <a:off x="323850" y="476250"/>
            <a:ext cx="8280400" cy="4321175"/>
          </a:xfrm>
        </p:spPr>
        <p:txBody>
          <a:bodyPr/>
          <a:lstStyle/>
          <a:p>
            <a:pPr algn="just" eaLnBrk="1" hangingPunct="1">
              <a:spcBef>
                <a:spcPts val="500"/>
              </a:spcBef>
            </a:pPr>
            <a:r>
              <a:rPr lang="cs-CZ" sz="2200" b="1" u="sng" smtClean="0"/>
              <a:t>Vzdělávání </a:t>
            </a:r>
            <a:r>
              <a:rPr lang="cs-CZ" sz="2200" b="1" smtClean="0"/>
              <a:t>venkovského obyvatelstva </a:t>
            </a:r>
            <a:r>
              <a:rPr lang="cs-CZ" sz="2200" smtClean="0"/>
              <a:t>v oblastech relevantních pro zvýšení lokální zaměstnanosti a </a:t>
            </a:r>
            <a:r>
              <a:rPr lang="cs-CZ" sz="2200" u="sng" smtClean="0"/>
              <a:t>poradenství pro získání zaměstnání.</a:t>
            </a:r>
          </a:p>
          <a:p>
            <a:pPr algn="just" eaLnBrk="1" hangingPunct="1">
              <a:spcBef>
                <a:spcPts val="500"/>
              </a:spcBef>
            </a:pPr>
            <a:r>
              <a:rPr lang="cs-CZ" sz="2200" smtClean="0"/>
              <a:t>Podpora </a:t>
            </a:r>
            <a:r>
              <a:rPr lang="cs-CZ" sz="2200" b="1" u="sng" smtClean="0"/>
              <a:t>sociálního začleňování </a:t>
            </a:r>
            <a:r>
              <a:rPr lang="cs-CZ" sz="2200" b="1" smtClean="0"/>
              <a:t>osob sociálně vyloučených či sociálním vyloučením ohrožených,komunitní sociální práce</a:t>
            </a:r>
            <a:r>
              <a:rPr lang="cs-CZ" sz="2200" smtClean="0"/>
              <a:t>.</a:t>
            </a:r>
          </a:p>
          <a:p>
            <a:pPr algn="just" eaLnBrk="1" hangingPunct="1">
              <a:spcBef>
                <a:spcPts val="500"/>
              </a:spcBef>
            </a:pPr>
            <a:r>
              <a:rPr lang="cs-CZ" sz="2200" smtClean="0"/>
              <a:t>Vznik a rozvoj specifických nástrojů k </a:t>
            </a:r>
            <a:r>
              <a:rPr lang="cs-CZ" sz="2200" b="1" smtClean="0"/>
              <a:t>prevenci a řešení problémů v sociálně vyloučených lokalitách</a:t>
            </a:r>
            <a:r>
              <a:rPr lang="cs-CZ" sz="2200" smtClean="0"/>
              <a:t> s využitím znalosti lokálního prostředí.</a:t>
            </a:r>
          </a:p>
          <a:p>
            <a:pPr algn="just" eaLnBrk="1" hangingPunct="1">
              <a:spcBef>
                <a:spcPts val="500"/>
              </a:spcBef>
            </a:pPr>
            <a:r>
              <a:rPr lang="cs-CZ" sz="2200" b="1" smtClean="0"/>
              <a:t>Podpora </a:t>
            </a:r>
            <a:r>
              <a:rPr lang="cs-CZ" sz="2200" b="1" u="sng" smtClean="0"/>
              <a:t>prorodinných opatření</a:t>
            </a:r>
            <a:r>
              <a:rPr lang="cs-CZ" sz="2200" u="sng" smtClean="0"/>
              <a:t> </a:t>
            </a:r>
            <a:r>
              <a:rPr lang="cs-CZ" sz="2200" smtClean="0"/>
              <a:t>obcí a dalších aktérů na místní úrovni.</a:t>
            </a:r>
          </a:p>
          <a:p>
            <a:pPr algn="just" eaLnBrk="1" hangingPunct="1">
              <a:spcBef>
                <a:spcPts val="500"/>
              </a:spcBef>
            </a:pPr>
            <a:endParaRPr lang="cs-CZ" sz="2200" smtClean="0"/>
          </a:p>
          <a:p>
            <a:pPr algn="just" eaLnBrk="1" hangingPunct="1">
              <a:spcBef>
                <a:spcPts val="500"/>
              </a:spcBef>
            </a:pPr>
            <a:endParaRPr lang="cs-CZ" sz="2200"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437"/>
          </a:xfrm>
        </p:spPr>
        <p:txBody>
          <a:bodyPr>
            <a:normAutofit fontScale="90000"/>
          </a:bodyPr>
          <a:lstStyle/>
          <a:p>
            <a:pPr eaLnBrk="1" hangingPunct="1">
              <a:defRPr/>
            </a:pPr>
            <a:r>
              <a:rPr lang="cs-CZ" sz="2800" b="1" dirty="0" smtClean="0"/>
              <a:t>Operační program  </a:t>
            </a:r>
            <a:r>
              <a:rPr lang="cs-CZ" b="1" dirty="0" smtClean="0"/>
              <a:t>Životní prostředí</a:t>
            </a:r>
            <a:endParaRPr lang="cs-CZ" b="1" dirty="0"/>
          </a:p>
        </p:txBody>
      </p:sp>
      <p:sp>
        <p:nvSpPr>
          <p:cNvPr id="34819" name="Zástupný symbol pro obsah 2"/>
          <p:cNvSpPr>
            <a:spLocks noGrp="1"/>
          </p:cNvSpPr>
          <p:nvPr>
            <p:ph sz="quarter" idx="1"/>
          </p:nvPr>
        </p:nvSpPr>
        <p:spPr>
          <a:xfrm>
            <a:off x="457200" y="1125538"/>
            <a:ext cx="7467600" cy="5348287"/>
          </a:xfrm>
        </p:spPr>
        <p:txBody>
          <a:bodyPr/>
          <a:lstStyle/>
          <a:p>
            <a:pPr eaLnBrk="1" hangingPunct="1">
              <a:buFont typeface="Wingdings" pitchFamily="2" charset="2"/>
              <a:buNone/>
            </a:pPr>
            <a:r>
              <a:rPr lang="cs-CZ" sz="2000" dirty="0" smtClean="0"/>
              <a:t>MAS budou v OP ŽP 2014-2020 zapojeny v rámci prioritní osy 4, specifického cíle 4.2. Posílit biodiverzitu. Při provádění CLLD budou podporovány pouze aktivity vyplývající ze strategie (SCLLD). Činnosti musí být zároveň v souladu s cíli a podmínkami PO 4, SC 4.2, zejména s plány péče. Na realizaci aktivit je pro MAS vyčleněna celková alokace 18 mil. EUR.</a:t>
            </a:r>
          </a:p>
          <a:p>
            <a:pPr eaLnBrk="1" hangingPunct="1">
              <a:buFont typeface="Wingdings" pitchFamily="2" charset="2"/>
              <a:buNone/>
            </a:pPr>
            <a:r>
              <a:rPr lang="cs-CZ" sz="2000" dirty="0" smtClean="0"/>
              <a:t>Mají být vyčleněny dva typy opatření – bude upřesněno: </a:t>
            </a:r>
          </a:p>
          <a:p>
            <a:pPr eaLnBrk="1" hangingPunct="1">
              <a:buFont typeface="Wingdings" pitchFamily="2" charset="2"/>
              <a:buNone/>
            </a:pPr>
            <a:r>
              <a:rPr lang="cs-CZ" sz="2000" dirty="0" smtClean="0"/>
              <a:t>a) </a:t>
            </a:r>
            <a:r>
              <a:rPr lang="cs-CZ" sz="2000" b="1" dirty="0" smtClean="0"/>
              <a:t>likvidace a omezování výskytu vybraných invazních druhů rostlin</a:t>
            </a:r>
            <a:r>
              <a:rPr lang="cs-CZ" sz="2000" dirty="0" smtClean="0"/>
              <a:t> (bolševník velkolepý a druhy rodu křídlatka) a</a:t>
            </a:r>
          </a:p>
          <a:p>
            <a:pPr eaLnBrk="1" hangingPunct="1">
              <a:buFont typeface="Wingdings" pitchFamily="2" charset="2"/>
              <a:buNone/>
            </a:pPr>
            <a:r>
              <a:rPr lang="cs-CZ" sz="2000" dirty="0" smtClean="0"/>
              <a:t>b) </a:t>
            </a:r>
            <a:r>
              <a:rPr lang="cs-CZ" sz="2000" b="1" dirty="0" smtClean="0"/>
              <a:t>výsadba dřevin na nelesní půdě </a:t>
            </a:r>
            <a:r>
              <a:rPr lang="cs-CZ" sz="2000" dirty="0" smtClean="0"/>
              <a:t>v územích se schválenými plány péče.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513" cy="850900"/>
          </a:xfrm>
        </p:spPr>
        <p:txBody>
          <a:bodyPr rtlCol="0">
            <a:noAutofit/>
          </a:bodyPr>
          <a:lstStyle/>
          <a:p>
            <a:pPr algn="ctr" eaLnBrk="1" fontAlgn="auto" hangingPunct="1">
              <a:spcAft>
                <a:spcPts val="0"/>
              </a:spcAft>
              <a:defRPr/>
            </a:pPr>
            <a:r>
              <a:rPr lang="cs-CZ" b="1" dirty="0" smtClean="0"/>
              <a:t>Další vyhrazené zdroje financování – příjemcem MAS</a:t>
            </a:r>
            <a:endParaRPr lang="cs-CZ" b="1" dirty="0"/>
          </a:p>
        </p:txBody>
      </p:sp>
      <p:sp>
        <p:nvSpPr>
          <p:cNvPr id="3" name="Zástupný symbol pro obsah 2"/>
          <p:cNvSpPr>
            <a:spLocks noGrp="1"/>
          </p:cNvSpPr>
          <p:nvPr>
            <p:ph sz="quarter" idx="1"/>
          </p:nvPr>
        </p:nvSpPr>
        <p:spPr>
          <a:xfrm>
            <a:off x="250825" y="1557338"/>
            <a:ext cx="8424863" cy="4568825"/>
          </a:xfrm>
        </p:spPr>
        <p:txBody>
          <a:bodyPr rtlCol="0">
            <a:noAutofit/>
          </a:bodyPr>
          <a:lstStyle/>
          <a:p>
            <a:pPr marL="0" indent="3175" algn="just" eaLnBrk="1" fontAlgn="auto" hangingPunct="1">
              <a:spcAft>
                <a:spcPts val="0"/>
              </a:spcAft>
              <a:buFont typeface="Wingdings"/>
              <a:buNone/>
              <a:defRPr/>
            </a:pPr>
            <a:r>
              <a:rPr lang="cs-CZ" sz="2200" b="1" dirty="0" smtClean="0"/>
              <a:t>IROP – SPECIFICKÝ CÍL 4.2: Posílení kapacit komunitně vedeného místního rozvoje za účelem zlepšení řídících a administrativních schopností MAS</a:t>
            </a:r>
          </a:p>
          <a:p>
            <a:pPr marL="0" indent="3175" algn="just" eaLnBrk="1" fontAlgn="auto" hangingPunct="1">
              <a:spcAft>
                <a:spcPts val="0"/>
              </a:spcAft>
              <a:buFont typeface="Wingdings"/>
              <a:buNone/>
              <a:defRPr/>
            </a:pPr>
            <a:endParaRPr lang="cs-CZ" sz="2200" dirty="0" smtClean="0"/>
          </a:p>
          <a:p>
            <a:pPr marL="274320" indent="-274320" algn="just" eaLnBrk="1" fontAlgn="auto" hangingPunct="1">
              <a:spcAft>
                <a:spcPts val="0"/>
              </a:spcAft>
              <a:buFont typeface="Wingdings"/>
              <a:buChar char=""/>
              <a:defRPr/>
            </a:pPr>
            <a:r>
              <a:rPr lang="cs-CZ" sz="2200" dirty="0" smtClean="0"/>
              <a:t>Přípravné a podpůrné činnosti, které spočívají v budování kapacit, odborné přípravě a vytváření sítí za účelem vypracování a provádění SCLLD.</a:t>
            </a:r>
          </a:p>
          <a:p>
            <a:pPr marL="274320" indent="-274320" algn="just" eaLnBrk="1" fontAlgn="auto" hangingPunct="1">
              <a:spcAft>
                <a:spcPts val="0"/>
              </a:spcAft>
              <a:buFont typeface="Wingdings"/>
              <a:buChar char=""/>
              <a:defRPr/>
            </a:pPr>
            <a:r>
              <a:rPr lang="cs-CZ" sz="2200" dirty="0" smtClean="0"/>
              <a:t>Podpora </a:t>
            </a:r>
            <a:r>
              <a:rPr lang="cs-CZ" sz="2200" u="sng" dirty="0" smtClean="0"/>
              <a:t>provozních nákladů</a:t>
            </a:r>
            <a:r>
              <a:rPr lang="cs-CZ" sz="2200" dirty="0" smtClean="0"/>
              <a:t> a nákladů na oživení nepřekročí 10% celkových veřejných výdajů vzniklých v rámci SCLLD.</a:t>
            </a:r>
          </a:p>
          <a:p>
            <a:pPr marL="274320" indent="-274320" algn="just" eaLnBrk="1" fontAlgn="auto" hangingPunct="1">
              <a:spcAft>
                <a:spcPts val="0"/>
              </a:spcAft>
              <a:buFont typeface="Wingdings"/>
              <a:buNone/>
              <a:defRPr/>
            </a:pPr>
            <a:endParaRPr lang="cs-CZ" sz="2200" dirty="0" smtClean="0"/>
          </a:p>
          <a:p>
            <a:pPr marL="274320" indent="-274320" eaLnBrk="1" fontAlgn="auto" hangingPunct="1">
              <a:spcAft>
                <a:spcPts val="0"/>
              </a:spcAft>
              <a:buFont typeface="Wingdings"/>
              <a:buChar char=""/>
              <a:defRPr/>
            </a:pPr>
            <a:endParaRPr lang="en-GB" sz="21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0825" y="333375"/>
            <a:ext cx="8353425" cy="4103688"/>
          </a:xfrm>
        </p:spPr>
        <p:txBody>
          <a:bodyPr>
            <a:normAutofit/>
          </a:bodyPr>
          <a:lstStyle/>
          <a:p>
            <a:pPr marL="0" indent="3175" algn="just" eaLnBrk="1" fontAlgn="auto" hangingPunct="1">
              <a:spcAft>
                <a:spcPts val="0"/>
              </a:spcAft>
              <a:buFont typeface="Wingdings"/>
              <a:buNone/>
              <a:defRPr/>
            </a:pPr>
            <a:r>
              <a:rPr lang="cs-CZ" sz="2200" b="1" dirty="0" smtClean="0"/>
              <a:t>PRV 19.3  – Příprava a provádění činností spolupráce místních akčních skupin</a:t>
            </a:r>
          </a:p>
          <a:p>
            <a:pPr marL="0" indent="3175" algn="just" eaLnBrk="1" fontAlgn="auto" hangingPunct="1">
              <a:spcAft>
                <a:spcPts val="0"/>
              </a:spcAft>
              <a:buFont typeface="Wingdings"/>
              <a:buNone/>
              <a:defRPr/>
            </a:pPr>
            <a:endParaRPr lang="cs-CZ" sz="2200" dirty="0" smtClean="0"/>
          </a:p>
          <a:p>
            <a:pPr marL="274320" indent="-274320" algn="just" eaLnBrk="1" fontAlgn="auto" hangingPunct="1">
              <a:spcAft>
                <a:spcPts val="0"/>
              </a:spcAft>
              <a:buFont typeface="Wingdings"/>
              <a:buChar char=""/>
              <a:defRPr/>
            </a:pPr>
            <a:r>
              <a:rPr lang="cs-CZ" sz="2200" dirty="0" smtClean="0"/>
              <a:t>Vlastní </a:t>
            </a:r>
            <a:r>
              <a:rPr lang="cs-CZ" sz="2200" u="sng" dirty="0" smtClean="0"/>
              <a:t>realizace projektů spolupráce </a:t>
            </a:r>
            <a:r>
              <a:rPr lang="cs-CZ" sz="2200" dirty="0" smtClean="0"/>
              <a:t>mezi MAS a dalšími partnerstvími, jejichž výstupy překračují hranice území MAS vč. zajištění jejich řízení. </a:t>
            </a:r>
          </a:p>
          <a:p>
            <a:pPr marL="274320" indent="-274320" algn="just" eaLnBrk="1" fontAlgn="auto" hangingPunct="1">
              <a:spcAft>
                <a:spcPts val="0"/>
              </a:spcAft>
              <a:buFont typeface="Wingdings"/>
              <a:buChar char=""/>
              <a:defRPr/>
            </a:pPr>
            <a:r>
              <a:rPr lang="cs-CZ" sz="2200" dirty="0" smtClean="0"/>
              <a:t>Budou podporovány jak projekty založené na spolupráci v rámci členského státu, tak projekty založené na spolupráci mezi územími celky v několika členských státech či ve třetích zemích.</a:t>
            </a:r>
          </a:p>
          <a:p>
            <a:pPr marL="274320" indent="-274320" eaLnBrk="1" fontAlgn="auto" hangingPunct="1">
              <a:spcAft>
                <a:spcPts val="0"/>
              </a:spcAft>
              <a:buFont typeface="Wingdings"/>
              <a:buChar char=""/>
              <a:defRPr/>
            </a:pP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0"/>
            <a:ext cx="8208962" cy="792163"/>
          </a:xfrm>
        </p:spPr>
        <p:txBody>
          <a:bodyPr rtlCol="0"/>
          <a:lstStyle/>
          <a:p>
            <a:pPr algn="ctr" eaLnBrk="1" fontAlgn="auto" hangingPunct="1">
              <a:spcAft>
                <a:spcPts val="0"/>
              </a:spcAft>
              <a:defRPr/>
            </a:pPr>
            <a:r>
              <a:rPr lang="cs-CZ" sz="2800" b="1" dirty="0" smtClean="0"/>
              <a:t>Odhad alokace pro MAS Svitava</a:t>
            </a:r>
            <a:endParaRPr lang="cs-CZ" sz="2800" b="1" dirty="0"/>
          </a:p>
        </p:txBody>
      </p:sp>
      <p:sp>
        <p:nvSpPr>
          <p:cNvPr id="37891" name="Zástupný symbol pro obsah 2"/>
          <p:cNvSpPr>
            <a:spLocks noGrp="1"/>
          </p:cNvSpPr>
          <p:nvPr>
            <p:ph sz="quarter" idx="1"/>
          </p:nvPr>
        </p:nvSpPr>
        <p:spPr>
          <a:xfrm>
            <a:off x="179388" y="6357958"/>
            <a:ext cx="8642350" cy="500042"/>
          </a:xfrm>
        </p:spPr>
        <p:txBody>
          <a:bodyPr/>
          <a:lstStyle/>
          <a:p>
            <a:pPr marL="0" indent="3175" algn="just" eaLnBrk="1" hangingPunct="1">
              <a:buFont typeface="Wingdings" pitchFamily="2" charset="2"/>
              <a:buNone/>
            </a:pPr>
            <a:r>
              <a:rPr lang="cs-CZ" sz="1400" dirty="0" smtClean="0"/>
              <a:t>* </a:t>
            </a:r>
            <a:r>
              <a:rPr lang="cs-CZ" sz="1400" dirty="0" smtClean="0"/>
              <a:t>Při kurzu 27 Kč / </a:t>
            </a:r>
            <a:r>
              <a:rPr lang="cs-CZ" sz="1400" dirty="0" smtClean="0"/>
              <a:t>EUR</a:t>
            </a:r>
            <a:endParaRPr lang="cs-CZ" sz="1400" dirty="0" smtClean="0"/>
          </a:p>
        </p:txBody>
      </p:sp>
      <p:graphicFrame>
        <p:nvGraphicFramePr>
          <p:cNvPr id="4" name="Tabulka 3"/>
          <p:cNvGraphicFramePr>
            <a:graphicFrameLocks noGrp="1"/>
          </p:cNvGraphicFramePr>
          <p:nvPr/>
        </p:nvGraphicFramePr>
        <p:xfrm>
          <a:off x="250825" y="765175"/>
          <a:ext cx="8352929" cy="5015754"/>
        </p:xfrm>
        <a:graphic>
          <a:graphicData uri="http://schemas.openxmlformats.org/drawingml/2006/table">
            <a:tbl>
              <a:tblPr firstRow="1" bandRow="1">
                <a:tableStyleId>{ED083AE6-46FA-4A59-8FB0-9F97EB10719F}</a:tableStyleId>
              </a:tblPr>
              <a:tblGrid>
                <a:gridCol w="1044116"/>
                <a:gridCol w="1113724"/>
                <a:gridCol w="1252940"/>
                <a:gridCol w="3758817"/>
                <a:gridCol w="1183332"/>
              </a:tblGrid>
              <a:tr h="1199088">
                <a:tc>
                  <a:txBody>
                    <a:bodyPr/>
                    <a:lstStyle/>
                    <a:p>
                      <a:pPr algn="ctr" rtl="0" fontAlgn="t">
                        <a:spcBef>
                          <a:spcPts val="0"/>
                        </a:spcBef>
                        <a:spcAft>
                          <a:spcPts val="0"/>
                        </a:spcAft>
                      </a:pPr>
                      <a:r>
                        <a:rPr lang="cs-CZ" b="0" i="0" u="none" strike="noStrike" dirty="0">
                          <a:solidFill>
                            <a:srgbClr val="000000"/>
                          </a:solidFill>
                          <a:latin typeface="Arial"/>
                        </a:rPr>
                        <a:t>Operační program</a:t>
                      </a:r>
                      <a:endParaRPr lang="cs-CZ" dirty="0"/>
                    </a:p>
                  </a:txBody>
                  <a:tcPr marL="95250" marR="95250" marT="47625" marB="47625"/>
                </a:tc>
                <a:tc>
                  <a:txBody>
                    <a:bodyPr/>
                    <a:lstStyle/>
                    <a:p>
                      <a:pPr algn="ctr" rtl="0" fontAlgn="t">
                        <a:spcBef>
                          <a:spcPts val="0"/>
                        </a:spcBef>
                        <a:spcAft>
                          <a:spcPts val="0"/>
                        </a:spcAft>
                      </a:pPr>
                      <a:r>
                        <a:rPr lang="pt-BR" b="0" i="0" u="none" strike="noStrike">
                          <a:solidFill>
                            <a:srgbClr val="000000"/>
                          </a:solidFill>
                          <a:latin typeface="Arial"/>
                        </a:rPr>
                        <a:t>MAS ČR celkem</a:t>
                      </a:r>
                      <a:endParaRPr lang="pt-BR"/>
                    </a:p>
                    <a:p>
                      <a:pPr algn="ctr" rtl="0" fontAlgn="t">
                        <a:spcBef>
                          <a:spcPts val="0"/>
                        </a:spcBef>
                        <a:spcAft>
                          <a:spcPts val="0"/>
                        </a:spcAft>
                      </a:pPr>
                      <a:r>
                        <a:rPr lang="pt-BR" b="0" i="0" u="none" strike="noStrike">
                          <a:solidFill>
                            <a:srgbClr val="000000"/>
                          </a:solidFill>
                          <a:latin typeface="Arial"/>
                        </a:rPr>
                        <a:t>(mil. EUR)</a:t>
                      </a:r>
                      <a:endParaRPr lang="pt-BR"/>
                    </a:p>
                  </a:txBody>
                  <a:tcPr marL="95250" marR="95250" marT="47625" marB="47625"/>
                </a:tc>
                <a:tc>
                  <a:txBody>
                    <a:bodyPr/>
                    <a:lstStyle/>
                    <a:p>
                      <a:pPr algn="ctr" rtl="0" fontAlgn="t">
                        <a:spcBef>
                          <a:spcPts val="0"/>
                        </a:spcBef>
                        <a:spcAft>
                          <a:spcPts val="0"/>
                        </a:spcAft>
                      </a:pPr>
                      <a:r>
                        <a:rPr lang="pt-BR" b="0" i="0" u="none" strike="noStrike">
                          <a:solidFill>
                            <a:srgbClr val="000000"/>
                          </a:solidFill>
                          <a:latin typeface="Arial"/>
                        </a:rPr>
                        <a:t>MAS ČR celkem (mil. Kč)*</a:t>
                      </a:r>
                      <a:endParaRPr lang="pt-BR"/>
                    </a:p>
                  </a:txBody>
                  <a:tcPr marL="95250" marR="95250" marT="47625" marB="47625"/>
                </a:tc>
                <a:tc>
                  <a:txBody>
                    <a:bodyPr/>
                    <a:lstStyle/>
                    <a:p>
                      <a:pPr algn="ctr" rtl="0" fontAlgn="t">
                        <a:spcBef>
                          <a:spcPts val="0"/>
                        </a:spcBef>
                        <a:spcAft>
                          <a:spcPts val="0"/>
                        </a:spcAft>
                      </a:pPr>
                      <a:r>
                        <a:rPr lang="cs-CZ" b="0" i="0" u="none" strike="noStrike" dirty="0">
                          <a:solidFill>
                            <a:srgbClr val="000000"/>
                          </a:solidFill>
                          <a:latin typeface="Arial"/>
                        </a:rPr>
                        <a:t>Způsob rozdělení mezi </a:t>
                      </a:r>
                      <a:r>
                        <a:rPr lang="cs-CZ" b="0" i="0" u="none" strike="noStrike" dirty="0" smtClean="0">
                          <a:solidFill>
                            <a:srgbClr val="000000"/>
                          </a:solidFill>
                          <a:latin typeface="Arial"/>
                        </a:rPr>
                        <a:t>MAS</a:t>
                      </a:r>
                      <a:endParaRPr lang="cs-CZ" dirty="0"/>
                    </a:p>
                  </a:txBody>
                  <a:tcPr marL="95250" marR="95250" marT="47625" marB="47625"/>
                </a:tc>
                <a:tc>
                  <a:txBody>
                    <a:bodyPr/>
                    <a:lstStyle/>
                    <a:p>
                      <a:pPr algn="ctr" rtl="0" fontAlgn="t">
                        <a:spcBef>
                          <a:spcPts val="0"/>
                        </a:spcBef>
                        <a:spcAft>
                          <a:spcPts val="0"/>
                        </a:spcAft>
                      </a:pPr>
                      <a:r>
                        <a:rPr lang="cs-CZ" b="0" i="0" u="none" strike="noStrike">
                          <a:solidFill>
                            <a:srgbClr val="000000"/>
                          </a:solidFill>
                          <a:latin typeface="Arial"/>
                        </a:rPr>
                        <a:t>MAS </a:t>
                      </a:r>
                      <a:endParaRPr lang="cs-CZ"/>
                    </a:p>
                    <a:p>
                      <a:pPr algn="ctr" rtl="0" fontAlgn="t">
                        <a:spcBef>
                          <a:spcPts val="0"/>
                        </a:spcBef>
                        <a:spcAft>
                          <a:spcPts val="0"/>
                        </a:spcAft>
                      </a:pPr>
                      <a:r>
                        <a:rPr lang="cs-CZ" b="0" i="0" u="none" strike="noStrike">
                          <a:solidFill>
                            <a:srgbClr val="000000"/>
                          </a:solidFill>
                          <a:latin typeface="Arial"/>
                        </a:rPr>
                        <a:t>(mil. Kč)</a:t>
                      </a:r>
                      <a:endParaRPr lang="cs-CZ"/>
                    </a:p>
                  </a:txBody>
                  <a:tcPr marL="95250" marR="95250" marT="47625" marB="47625"/>
                </a:tc>
              </a:tr>
              <a:tr h="389674">
                <a:tc>
                  <a:txBody>
                    <a:bodyPr/>
                    <a:lstStyle/>
                    <a:p>
                      <a:pPr algn="ctr" rtl="0" fontAlgn="t">
                        <a:spcBef>
                          <a:spcPts val="0"/>
                        </a:spcBef>
                        <a:spcAft>
                          <a:spcPts val="0"/>
                        </a:spcAft>
                      </a:pPr>
                      <a:r>
                        <a:rPr lang="cs-CZ" b="0" i="0" u="none" strike="noStrike">
                          <a:solidFill>
                            <a:srgbClr val="000000"/>
                          </a:solidFill>
                          <a:latin typeface="Arial"/>
                        </a:rPr>
                        <a:t>IROP</a:t>
                      </a:r>
                      <a:endParaRPr lang="cs-CZ"/>
                    </a:p>
                  </a:txBody>
                  <a:tcPr marL="95250" marR="95250" marT="47625" marB="47625"/>
                </a:tc>
                <a:tc>
                  <a:txBody>
                    <a:bodyPr/>
                    <a:lstStyle/>
                    <a:p>
                      <a:pPr algn="ctr" rtl="0" fontAlgn="t">
                        <a:spcBef>
                          <a:spcPts val="0"/>
                        </a:spcBef>
                        <a:spcAft>
                          <a:spcPts val="0"/>
                        </a:spcAft>
                      </a:pPr>
                      <a:r>
                        <a:rPr lang="cs-CZ" b="0" i="0" u="none" strike="noStrike" dirty="0" smtClean="0">
                          <a:solidFill>
                            <a:srgbClr val="000000"/>
                          </a:solidFill>
                          <a:latin typeface="Arial"/>
                        </a:rPr>
                        <a:t>390</a:t>
                      </a:r>
                      <a:endParaRPr lang="cs-CZ" dirty="0"/>
                    </a:p>
                  </a:txBody>
                  <a:tcPr marL="95250" marR="95250" marT="47625" marB="47625"/>
                </a:tc>
                <a:tc>
                  <a:txBody>
                    <a:bodyPr/>
                    <a:lstStyle/>
                    <a:p>
                      <a:pPr algn="ctr" rtl="0" fontAlgn="t">
                        <a:spcBef>
                          <a:spcPts val="0"/>
                        </a:spcBef>
                        <a:spcAft>
                          <a:spcPts val="0"/>
                        </a:spcAft>
                      </a:pPr>
                      <a:r>
                        <a:rPr lang="cs-CZ" b="0" i="0" u="none" strike="noStrike" dirty="0">
                          <a:solidFill>
                            <a:srgbClr val="000000"/>
                          </a:solidFill>
                          <a:latin typeface="Arial"/>
                        </a:rPr>
                        <a:t>10 </a:t>
                      </a:r>
                      <a:r>
                        <a:rPr lang="cs-CZ" b="0" i="0" u="none" strike="noStrike" dirty="0" smtClean="0">
                          <a:solidFill>
                            <a:srgbClr val="000000"/>
                          </a:solidFill>
                          <a:latin typeface="Arial"/>
                        </a:rPr>
                        <a:t>530</a:t>
                      </a:r>
                      <a:endParaRPr lang="cs-CZ" dirty="0"/>
                    </a:p>
                  </a:txBody>
                  <a:tcPr marL="95250" marR="95250" marT="47625" marB="47625"/>
                </a:tc>
                <a:tc>
                  <a:txBody>
                    <a:bodyPr/>
                    <a:lstStyle/>
                    <a:p>
                      <a:pPr algn="ctr" rtl="0" fontAlgn="t">
                        <a:spcBef>
                          <a:spcPts val="0"/>
                        </a:spcBef>
                        <a:spcAft>
                          <a:spcPts val="0"/>
                        </a:spcAft>
                      </a:pPr>
                      <a:r>
                        <a:rPr lang="cs-CZ" b="0" i="0" u="none" strike="noStrike">
                          <a:solidFill>
                            <a:srgbClr val="000000"/>
                          </a:solidFill>
                          <a:latin typeface="Arial"/>
                        </a:rPr>
                        <a:t>Počet obyvatel</a:t>
                      </a:r>
                      <a:endParaRPr lang="cs-CZ"/>
                    </a:p>
                  </a:txBody>
                  <a:tcPr marL="95250" marR="95250" marT="47625" marB="47625"/>
                </a:tc>
                <a:tc>
                  <a:txBody>
                    <a:bodyPr/>
                    <a:lstStyle/>
                    <a:p>
                      <a:pPr algn="ctr" rtl="0" fontAlgn="t">
                        <a:spcBef>
                          <a:spcPts val="0"/>
                        </a:spcBef>
                        <a:spcAft>
                          <a:spcPts val="0"/>
                        </a:spcAft>
                      </a:pPr>
                      <a:r>
                        <a:rPr lang="cs-CZ" b="0" i="0" u="none" strike="noStrike" dirty="0" smtClean="0">
                          <a:solidFill>
                            <a:srgbClr val="000000"/>
                          </a:solidFill>
                          <a:latin typeface="Arial"/>
                        </a:rPr>
                        <a:t>55</a:t>
                      </a:r>
                      <a:endParaRPr lang="cs-CZ" dirty="0"/>
                    </a:p>
                  </a:txBody>
                  <a:tcPr marL="95250" marR="95250" marT="47625" marB="47625"/>
                </a:tc>
              </a:tr>
              <a:tr h="915392">
                <a:tc>
                  <a:txBody>
                    <a:bodyPr/>
                    <a:lstStyle/>
                    <a:p>
                      <a:pPr algn="ctr" rtl="0" fontAlgn="t">
                        <a:spcBef>
                          <a:spcPts val="0"/>
                        </a:spcBef>
                        <a:spcAft>
                          <a:spcPts val="0"/>
                        </a:spcAft>
                      </a:pPr>
                      <a:r>
                        <a:rPr lang="cs-CZ" dirty="0"/>
                        <a:t/>
                      </a:r>
                      <a:br>
                        <a:rPr lang="cs-CZ" dirty="0"/>
                      </a:br>
                      <a:r>
                        <a:rPr lang="cs-CZ" b="0" i="0" u="none" strike="noStrike" dirty="0">
                          <a:solidFill>
                            <a:srgbClr val="000000"/>
                          </a:solidFill>
                          <a:latin typeface="Arial"/>
                        </a:rPr>
                        <a:t>PRV</a:t>
                      </a:r>
                      <a:endParaRPr lang="cs-CZ" dirty="0"/>
                    </a:p>
                  </a:txBody>
                  <a:tcPr marL="95250" marR="95250" marT="47625" marB="47625"/>
                </a:tc>
                <a:tc>
                  <a:txBody>
                    <a:bodyPr/>
                    <a:lstStyle/>
                    <a:p>
                      <a:pPr algn="ctr" rtl="0" fontAlgn="t">
                        <a:spcBef>
                          <a:spcPts val="0"/>
                        </a:spcBef>
                        <a:spcAft>
                          <a:spcPts val="0"/>
                        </a:spcAft>
                      </a:pPr>
                      <a:r>
                        <a:rPr lang="cs-CZ" dirty="0"/>
                        <a:t/>
                      </a:r>
                      <a:br>
                        <a:rPr lang="cs-CZ" dirty="0"/>
                      </a:br>
                      <a:r>
                        <a:rPr lang="cs-CZ" b="0" i="0" u="none" strike="noStrike" dirty="0" smtClean="0">
                          <a:solidFill>
                            <a:srgbClr val="000000"/>
                          </a:solidFill>
                          <a:latin typeface="Arial"/>
                        </a:rPr>
                        <a:t>153,7</a:t>
                      </a:r>
                      <a:endParaRPr lang="cs-CZ" dirty="0"/>
                    </a:p>
                  </a:txBody>
                  <a:tcPr marL="95250" marR="95250" marT="47625" marB="47625"/>
                </a:tc>
                <a:tc>
                  <a:txBody>
                    <a:bodyPr/>
                    <a:lstStyle/>
                    <a:p>
                      <a:pPr algn="ctr" rtl="0" fontAlgn="t">
                        <a:spcBef>
                          <a:spcPts val="0"/>
                        </a:spcBef>
                        <a:spcAft>
                          <a:spcPts val="0"/>
                        </a:spcAft>
                      </a:pPr>
                      <a:r>
                        <a:rPr lang="cs-CZ" dirty="0"/>
                        <a:t/>
                      </a:r>
                      <a:br>
                        <a:rPr lang="cs-CZ" dirty="0"/>
                      </a:br>
                      <a:r>
                        <a:rPr lang="cs-CZ" b="0" i="0" u="none" strike="noStrike" dirty="0" smtClean="0">
                          <a:solidFill>
                            <a:srgbClr val="000000"/>
                          </a:solidFill>
                          <a:latin typeface="Arial"/>
                        </a:rPr>
                        <a:t>4 150</a:t>
                      </a:r>
                      <a:endParaRPr lang="cs-CZ" dirty="0"/>
                    </a:p>
                  </a:txBody>
                  <a:tcPr marL="95250" marR="95250" marT="47625" marB="47625"/>
                </a:tc>
                <a:tc>
                  <a:txBody>
                    <a:bodyPr/>
                    <a:lstStyle/>
                    <a:p>
                      <a:pPr algn="ctr" rtl="0" fontAlgn="t">
                        <a:spcBef>
                          <a:spcPts val="0"/>
                        </a:spcBef>
                        <a:spcAft>
                          <a:spcPts val="0"/>
                        </a:spcAft>
                      </a:pPr>
                      <a:r>
                        <a:rPr lang="cs-CZ" b="0" i="0" u="none" strike="noStrike" dirty="0" smtClean="0">
                          <a:solidFill>
                            <a:srgbClr val="000000"/>
                          </a:solidFill>
                          <a:latin typeface="Arial"/>
                        </a:rPr>
                        <a:t>Rozloha území (75 </a:t>
                      </a:r>
                      <a:r>
                        <a:rPr lang="cs-CZ" b="0" i="0" u="none" strike="noStrike" dirty="0">
                          <a:solidFill>
                            <a:srgbClr val="000000"/>
                          </a:solidFill>
                          <a:latin typeface="Arial"/>
                        </a:rPr>
                        <a:t>%)</a:t>
                      </a:r>
                      <a:endParaRPr lang="cs-CZ" dirty="0"/>
                    </a:p>
                    <a:p>
                      <a:pPr algn="ctr" rtl="0" fontAlgn="t">
                        <a:spcBef>
                          <a:spcPts val="0"/>
                        </a:spcBef>
                        <a:spcAft>
                          <a:spcPts val="0"/>
                        </a:spcAft>
                      </a:pPr>
                      <a:r>
                        <a:rPr lang="cs-CZ" b="0" i="0" u="none" strike="noStrike" dirty="0" smtClean="0">
                          <a:solidFill>
                            <a:srgbClr val="000000"/>
                          </a:solidFill>
                          <a:latin typeface="Arial"/>
                        </a:rPr>
                        <a:t>Počet </a:t>
                      </a:r>
                      <a:r>
                        <a:rPr lang="cs-CZ" b="0" i="0" u="none" strike="noStrike" dirty="0">
                          <a:solidFill>
                            <a:srgbClr val="000000"/>
                          </a:solidFill>
                          <a:latin typeface="Arial"/>
                        </a:rPr>
                        <a:t>obyvatel (</a:t>
                      </a:r>
                      <a:r>
                        <a:rPr lang="cs-CZ" b="0" i="0" u="none" strike="noStrike" dirty="0" smtClean="0">
                          <a:solidFill>
                            <a:srgbClr val="000000"/>
                          </a:solidFill>
                          <a:latin typeface="Arial"/>
                        </a:rPr>
                        <a:t>25 </a:t>
                      </a:r>
                      <a:r>
                        <a:rPr lang="cs-CZ" b="0" i="0" u="none" strike="noStrike" dirty="0">
                          <a:solidFill>
                            <a:srgbClr val="000000"/>
                          </a:solidFill>
                          <a:latin typeface="Arial"/>
                        </a:rPr>
                        <a:t>%)</a:t>
                      </a:r>
                      <a:endParaRPr lang="cs-CZ" dirty="0"/>
                    </a:p>
                  </a:txBody>
                  <a:tcPr marL="95250" marR="95250" marT="47625" marB="47625"/>
                </a:tc>
                <a:tc>
                  <a:txBody>
                    <a:bodyPr/>
                    <a:lstStyle/>
                    <a:p>
                      <a:pPr algn="ctr" rtl="0" fontAlgn="t">
                        <a:spcBef>
                          <a:spcPts val="0"/>
                        </a:spcBef>
                        <a:spcAft>
                          <a:spcPts val="0"/>
                        </a:spcAft>
                      </a:pPr>
                      <a:r>
                        <a:rPr lang="cs-CZ" dirty="0"/>
                        <a:t/>
                      </a:r>
                      <a:br>
                        <a:rPr lang="cs-CZ" dirty="0"/>
                      </a:br>
                      <a:r>
                        <a:rPr lang="cs-CZ" b="0" i="0" u="none" strike="noStrike" dirty="0" smtClean="0">
                          <a:solidFill>
                            <a:srgbClr val="000000"/>
                          </a:solidFill>
                          <a:latin typeface="Arial"/>
                        </a:rPr>
                        <a:t>20</a:t>
                      </a:r>
                      <a:endParaRPr lang="cs-CZ" dirty="0"/>
                    </a:p>
                  </a:txBody>
                  <a:tcPr marL="95250" marR="95250" marT="47625" marB="47625"/>
                </a:tc>
              </a:tr>
              <a:tr h="1873757">
                <a:tc>
                  <a:txBody>
                    <a:bodyPr/>
                    <a:lstStyle/>
                    <a:p>
                      <a:pPr algn="ctr">
                        <a:lnSpc>
                          <a:spcPct val="115000"/>
                        </a:lnSpc>
                        <a:spcAft>
                          <a:spcPts val="0"/>
                        </a:spcAft>
                      </a:pPr>
                      <a:r>
                        <a:rPr lang="cs-CZ" sz="2000" dirty="0">
                          <a:solidFill>
                            <a:srgbClr val="000000"/>
                          </a:solidFill>
                          <a:latin typeface="Calibri"/>
                          <a:ea typeface="Times New Roman"/>
                          <a:cs typeface="Times New Roman"/>
                        </a:rPr>
                        <a:t>OP ZAM</a:t>
                      </a:r>
                      <a:endParaRPr lang="cs-CZ" sz="20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cs-CZ" sz="2000" dirty="0">
                          <a:solidFill>
                            <a:srgbClr val="000000"/>
                          </a:solidFill>
                          <a:latin typeface="Calibri"/>
                          <a:ea typeface="Times New Roman"/>
                          <a:cs typeface="Times New Roman"/>
                        </a:rPr>
                        <a:t>67,3</a:t>
                      </a:r>
                      <a:endParaRPr lang="cs-CZ" sz="20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cs-CZ" sz="2000" dirty="0">
                          <a:solidFill>
                            <a:srgbClr val="000000"/>
                          </a:solidFill>
                          <a:latin typeface="Calibri"/>
                          <a:ea typeface="Times New Roman"/>
                          <a:cs typeface="Times New Roman"/>
                        </a:rPr>
                        <a:t>1 817</a:t>
                      </a:r>
                      <a:endParaRPr lang="cs-CZ" sz="20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cs-CZ" sz="2000" dirty="0">
                          <a:solidFill>
                            <a:srgbClr val="000000"/>
                          </a:solidFill>
                          <a:latin typeface="Calibri"/>
                          <a:ea typeface="Times New Roman"/>
                          <a:cs typeface="Times New Roman"/>
                        </a:rPr>
                        <a:t>Počet obyvatel (20 </a:t>
                      </a:r>
                      <a:r>
                        <a:rPr lang="cs-CZ" sz="2000" dirty="0" smtClean="0">
                          <a:solidFill>
                            <a:srgbClr val="000000"/>
                          </a:solidFill>
                          <a:latin typeface="Calibri"/>
                          <a:ea typeface="Times New Roman"/>
                          <a:cs typeface="Times New Roman"/>
                        </a:rPr>
                        <a:t>%)</a:t>
                      </a:r>
                    </a:p>
                    <a:p>
                      <a:pPr algn="ctr">
                        <a:lnSpc>
                          <a:spcPct val="115000"/>
                        </a:lnSpc>
                        <a:spcAft>
                          <a:spcPts val="0"/>
                        </a:spcAft>
                      </a:pPr>
                      <a:r>
                        <a:rPr lang="cs-CZ" sz="2000" dirty="0" smtClean="0">
                          <a:solidFill>
                            <a:srgbClr val="000000"/>
                          </a:solidFill>
                          <a:latin typeface="Calibri"/>
                          <a:ea typeface="Times New Roman"/>
                          <a:cs typeface="Times New Roman"/>
                        </a:rPr>
                        <a:t>Míra nezaměstnanosti (20 %)</a:t>
                      </a:r>
                    </a:p>
                    <a:p>
                      <a:pPr algn="ctr">
                        <a:lnSpc>
                          <a:spcPct val="115000"/>
                        </a:lnSpc>
                        <a:spcAft>
                          <a:spcPts val="0"/>
                        </a:spcAft>
                      </a:pPr>
                      <a:r>
                        <a:rPr lang="cs-CZ" sz="2000" dirty="0" smtClean="0">
                          <a:solidFill>
                            <a:srgbClr val="000000"/>
                          </a:solidFill>
                          <a:latin typeface="Calibri"/>
                          <a:ea typeface="Times New Roman"/>
                          <a:cs typeface="Times New Roman"/>
                        </a:rPr>
                        <a:t>Součet</a:t>
                      </a:r>
                      <a:r>
                        <a:rPr lang="cs-CZ" sz="2000" baseline="0" dirty="0" smtClean="0">
                          <a:solidFill>
                            <a:srgbClr val="000000"/>
                          </a:solidFill>
                          <a:latin typeface="Calibri"/>
                          <a:ea typeface="Times New Roman"/>
                          <a:cs typeface="Times New Roman"/>
                        </a:rPr>
                        <a:t> dávek za MAS (20 %)</a:t>
                      </a:r>
                    </a:p>
                    <a:p>
                      <a:pPr algn="ctr">
                        <a:lnSpc>
                          <a:spcPct val="115000"/>
                        </a:lnSpc>
                        <a:spcAft>
                          <a:spcPts val="0"/>
                        </a:spcAft>
                      </a:pPr>
                      <a:r>
                        <a:rPr lang="cs-CZ" sz="2000" baseline="0" dirty="0" smtClean="0">
                          <a:solidFill>
                            <a:srgbClr val="000000"/>
                          </a:solidFill>
                          <a:latin typeface="Calibri"/>
                          <a:ea typeface="Times New Roman"/>
                          <a:cs typeface="Times New Roman"/>
                        </a:rPr>
                        <a:t>Index závislosti (20 %)</a:t>
                      </a:r>
                    </a:p>
                    <a:p>
                      <a:pPr algn="ctr">
                        <a:lnSpc>
                          <a:spcPct val="115000"/>
                        </a:lnSpc>
                        <a:spcAft>
                          <a:spcPts val="0"/>
                        </a:spcAft>
                      </a:pPr>
                      <a:r>
                        <a:rPr lang="cs-CZ" sz="2000" baseline="0" dirty="0" smtClean="0">
                          <a:solidFill>
                            <a:srgbClr val="000000"/>
                          </a:solidFill>
                          <a:latin typeface="Calibri"/>
                          <a:ea typeface="Times New Roman"/>
                          <a:cs typeface="Times New Roman"/>
                        </a:rPr>
                        <a:t>Typologie (perifernost) (15 %)</a:t>
                      </a:r>
                    </a:p>
                    <a:p>
                      <a:pPr algn="ctr">
                        <a:lnSpc>
                          <a:spcPct val="115000"/>
                        </a:lnSpc>
                        <a:spcAft>
                          <a:spcPts val="0"/>
                        </a:spcAft>
                      </a:pPr>
                      <a:r>
                        <a:rPr lang="cs-CZ" sz="2000" baseline="0" dirty="0" smtClean="0">
                          <a:solidFill>
                            <a:srgbClr val="000000"/>
                          </a:solidFill>
                          <a:latin typeface="Calibri"/>
                          <a:ea typeface="Times New Roman"/>
                          <a:cs typeface="Times New Roman"/>
                        </a:rPr>
                        <a:t>Počet vyloučených lokalit (5 %)</a:t>
                      </a:r>
                      <a:endParaRPr lang="cs-CZ" sz="20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cs-CZ" sz="2000" i="0" dirty="0">
                          <a:solidFill>
                            <a:srgbClr val="000000"/>
                          </a:solidFill>
                          <a:latin typeface="Arial"/>
                          <a:ea typeface="Times New Roman"/>
                          <a:cs typeface="Times New Roman"/>
                        </a:rPr>
                        <a:t>26</a:t>
                      </a:r>
                      <a:endParaRPr lang="cs-CZ" sz="2000" i="0" dirty="0">
                        <a:latin typeface="Calibri"/>
                        <a:ea typeface="Times New Roman"/>
                        <a:cs typeface="Times New Roman"/>
                      </a:endParaRPr>
                    </a:p>
                  </a:txBody>
                  <a:tcPr marL="44450" marR="44450" marT="0" marB="0" anchor="ctr"/>
                </a:tc>
              </a:tr>
              <a:tr h="429054">
                <a:tc gridSpan="4">
                  <a:txBody>
                    <a:bodyPr/>
                    <a:lstStyle/>
                    <a:p>
                      <a:pPr rtl="0" fontAlgn="t">
                        <a:spcBef>
                          <a:spcPts val="0"/>
                        </a:spcBef>
                        <a:spcAft>
                          <a:spcPts val="0"/>
                        </a:spcAft>
                      </a:pPr>
                      <a:r>
                        <a:rPr lang="cs-CZ" b="1" i="0" u="none" strike="noStrike">
                          <a:solidFill>
                            <a:srgbClr val="000000"/>
                          </a:solidFill>
                          <a:latin typeface="Arial"/>
                        </a:rPr>
                        <a:t>CELKEM      předběžný výpočet alokace MAS na celé období</a:t>
                      </a:r>
                      <a:endParaRPr lang="cs-CZ"/>
                    </a:p>
                  </a:txBody>
                  <a:tcPr marL="95250" marR="95250" marT="47625" marB="47625"/>
                </a:tc>
                <a:tc hMerge="1">
                  <a:txBody>
                    <a:bodyPr/>
                    <a:lstStyle/>
                    <a:p>
                      <a:endParaRPr lang="cs-CZ"/>
                    </a:p>
                  </a:txBody>
                  <a:tcPr/>
                </a:tc>
                <a:tc hMerge="1">
                  <a:txBody>
                    <a:bodyPr/>
                    <a:lstStyle/>
                    <a:p>
                      <a:endParaRPr lang="cs-CZ"/>
                    </a:p>
                  </a:txBody>
                  <a:tcPr/>
                </a:tc>
                <a:tc hMerge="1">
                  <a:txBody>
                    <a:bodyPr/>
                    <a:lstStyle/>
                    <a:p>
                      <a:endParaRPr lang="cs-CZ" dirty="0"/>
                    </a:p>
                  </a:txBody>
                  <a:tcPr/>
                </a:tc>
                <a:tc>
                  <a:txBody>
                    <a:bodyPr/>
                    <a:lstStyle/>
                    <a:p>
                      <a:pPr algn="ctr" rtl="0" fontAlgn="t">
                        <a:spcBef>
                          <a:spcPts val="0"/>
                        </a:spcBef>
                        <a:spcAft>
                          <a:spcPts val="0"/>
                        </a:spcAft>
                      </a:pPr>
                      <a:r>
                        <a:rPr lang="cs-CZ" b="1" i="0" u="none" strike="noStrike" dirty="0" smtClean="0">
                          <a:solidFill>
                            <a:srgbClr val="000000"/>
                          </a:solidFill>
                          <a:latin typeface="Arial"/>
                        </a:rPr>
                        <a:t>101</a:t>
                      </a:r>
                      <a:endParaRPr lang="cs-CZ" dirty="0"/>
                    </a:p>
                  </a:txBody>
                  <a:tcPr marL="95250" marR="95250" marT="47625" marB="47625"/>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260350"/>
            <a:ext cx="8686800" cy="504825"/>
          </a:xfrm>
        </p:spPr>
        <p:txBody>
          <a:bodyPr>
            <a:normAutofit fontScale="90000"/>
          </a:bodyPr>
          <a:lstStyle/>
          <a:p>
            <a:pPr algn="ctr" eaLnBrk="1" fontAlgn="auto" hangingPunct="1">
              <a:spcAft>
                <a:spcPts val="0"/>
              </a:spcAft>
              <a:defRPr/>
            </a:pPr>
            <a:r>
              <a:rPr lang="cs-CZ" i="1" dirty="0" smtClean="0"/>
              <a:t/>
            </a:r>
            <a:br>
              <a:rPr lang="cs-CZ" i="1" dirty="0" smtClean="0"/>
            </a:br>
            <a:r>
              <a:rPr lang="cs-CZ" i="1" dirty="0" smtClean="0"/>
              <a:t/>
            </a:r>
            <a:br>
              <a:rPr lang="cs-CZ" i="1" dirty="0" smtClean="0"/>
            </a:br>
            <a:r>
              <a:rPr lang="cs-CZ" i="1" dirty="0" smtClean="0"/>
              <a:t/>
            </a:r>
            <a:br>
              <a:rPr lang="cs-CZ" i="1" dirty="0" smtClean="0"/>
            </a:br>
            <a:r>
              <a:rPr lang="cs-CZ" i="1" dirty="0" smtClean="0"/>
              <a:t/>
            </a:r>
            <a:br>
              <a:rPr lang="cs-CZ" i="1" dirty="0" smtClean="0"/>
            </a:br>
            <a:r>
              <a:rPr lang="cs-CZ" i="1" dirty="0" smtClean="0"/>
              <a:t/>
            </a:r>
            <a:br>
              <a:rPr lang="cs-CZ" i="1" dirty="0" smtClean="0"/>
            </a:br>
            <a:r>
              <a:rPr lang="cs-CZ" i="1" dirty="0" smtClean="0"/>
              <a:t/>
            </a:r>
            <a:br>
              <a:rPr lang="cs-CZ" i="1" dirty="0" smtClean="0"/>
            </a:br>
            <a:r>
              <a:rPr lang="cs-CZ" dirty="0" smtClean="0"/>
              <a:t/>
            </a:r>
            <a:br>
              <a:rPr lang="cs-CZ" dirty="0" smtClean="0"/>
            </a:br>
            <a:r>
              <a:rPr lang="cs-CZ" sz="3100" b="1" dirty="0" smtClean="0"/>
              <a:t> Poznámky k výpočtům alokace:</a:t>
            </a:r>
            <a:endParaRPr lang="cs-CZ" b="1" dirty="0"/>
          </a:p>
        </p:txBody>
      </p:sp>
      <p:sp>
        <p:nvSpPr>
          <p:cNvPr id="38915" name="Zástupný symbol pro obsah 2"/>
          <p:cNvSpPr>
            <a:spLocks noGrp="1"/>
          </p:cNvSpPr>
          <p:nvPr>
            <p:ph sz="quarter" idx="1"/>
          </p:nvPr>
        </p:nvSpPr>
        <p:spPr>
          <a:xfrm>
            <a:off x="250825" y="785794"/>
            <a:ext cx="8424863" cy="5857916"/>
          </a:xfrm>
        </p:spPr>
        <p:txBody>
          <a:bodyPr/>
          <a:lstStyle/>
          <a:p>
            <a:pPr lvl="0"/>
            <a:r>
              <a:rPr lang="cs-CZ" sz="2000" i="1" dirty="0" smtClean="0"/>
              <a:t>MAS Svitava patří svou velikostí zhruba k průměru MAS ČR. Očekává se, že v ČR bude až 186 standardizovaných MAS.</a:t>
            </a:r>
            <a:endParaRPr lang="cs-CZ" sz="2000" dirty="0" smtClean="0"/>
          </a:p>
          <a:p>
            <a:pPr lvl="0"/>
            <a:r>
              <a:rPr lang="cs-CZ" sz="2000" i="1" dirty="0" smtClean="0"/>
              <a:t>IROP – počet obyvatel MAS Svitava = 31055, počet obyvatel v ČR v působnosti MAS = 6 113 739, tj. 0,508 % z celku pro MAS Svitava a k tomu přislíbený jednotný paušál a bonusy podle počtu uplatněných programových rámců + přesun z MŠMT na pomoc školám vypočtený podle počtu škol</a:t>
            </a:r>
            <a:endParaRPr lang="cs-CZ" sz="2000" dirty="0" smtClean="0"/>
          </a:p>
          <a:p>
            <a:pPr lvl="0"/>
            <a:r>
              <a:rPr lang="cs-CZ" sz="2000" i="1" dirty="0" smtClean="0"/>
              <a:t>PRV – u počtu obyvatel platí, co uvedeno výše u IROP; v rozloze území má MAS Svitava 339,81 km</a:t>
            </a:r>
            <a:r>
              <a:rPr lang="cs-CZ" sz="2000" i="1" baseline="30000" dirty="0" smtClean="0"/>
              <a:t>2</a:t>
            </a:r>
            <a:r>
              <a:rPr lang="cs-CZ" sz="2000" i="1" dirty="0" smtClean="0"/>
              <a:t>, v ČR je v působnosti MAS 71 391 km</a:t>
            </a:r>
            <a:r>
              <a:rPr lang="cs-CZ" sz="2000" i="1" baseline="30000" dirty="0" smtClean="0"/>
              <a:t>2</a:t>
            </a:r>
            <a:r>
              <a:rPr lang="cs-CZ" sz="2000" i="1" dirty="0" smtClean="0"/>
              <a:t>, tj. 0,476 % pro MAS Svitava. </a:t>
            </a:r>
            <a:r>
              <a:rPr lang="cs-CZ" sz="2000" i="1" dirty="0" smtClean="0"/>
              <a:t>Nepatrně </a:t>
            </a:r>
            <a:r>
              <a:rPr lang="cs-CZ" sz="2000" i="1" dirty="0" smtClean="0"/>
              <a:t>výpočet zkreslí jednotná alokace 1 mil. Kč pro každou MAS na projekty spolupráce. Každá MAS bude nejprve mít přislíbenu pouze polovinu alokace a druhá část jí bude rezervována a poskytnuta až podle plnění strategie po střednědobé evaluaci.</a:t>
            </a:r>
            <a:endParaRPr lang="cs-CZ" sz="2000" dirty="0" smtClean="0"/>
          </a:p>
          <a:p>
            <a:pPr lvl="0"/>
            <a:r>
              <a:rPr lang="cs-CZ" sz="2000" i="1" dirty="0" smtClean="0"/>
              <a:t>OPZ – počet MAS, které budou připuštěny do tohoto OP se ustálil na 80 a </a:t>
            </a:r>
            <a:r>
              <a:rPr lang="cs-CZ" sz="2000" i="1" smtClean="0"/>
              <a:t>15 </a:t>
            </a:r>
            <a:r>
              <a:rPr lang="cs-CZ" sz="2000" i="1" smtClean="0"/>
              <a:t>záložních MAS </a:t>
            </a:r>
            <a:r>
              <a:rPr lang="cs-CZ" sz="2000" i="1" dirty="0" smtClean="0"/>
              <a:t>(podle územní dimenze zahrnující míru nezaměstnanosti a existenci sociálně vyloučených lokalit a dalších ukazatelů – viz v tabulce výše). </a:t>
            </a:r>
            <a:endParaRPr lang="cs-CZ"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188913"/>
            <a:ext cx="8207375" cy="576262"/>
          </a:xfrm>
        </p:spPr>
        <p:txBody>
          <a:bodyPr>
            <a:noAutofit/>
          </a:bodyPr>
          <a:lstStyle/>
          <a:p>
            <a:pPr algn="ctr" eaLnBrk="1" fontAlgn="auto" hangingPunct="1">
              <a:spcAft>
                <a:spcPts val="0"/>
              </a:spcAft>
              <a:defRPr/>
            </a:pPr>
            <a:r>
              <a:rPr lang="cs-CZ" b="1" dirty="0" smtClean="0"/>
              <a:t/>
            </a:r>
            <a:br>
              <a:rPr lang="cs-CZ" b="1" dirty="0" smtClean="0"/>
            </a:br>
            <a:r>
              <a:rPr lang="cs-CZ" b="1" dirty="0" smtClean="0"/>
              <a:t/>
            </a:r>
            <a:br>
              <a:rPr lang="cs-CZ" b="1" dirty="0" smtClean="0"/>
            </a:br>
            <a:r>
              <a:rPr lang="cs-CZ" b="1" dirty="0" smtClean="0"/>
              <a:t/>
            </a:r>
            <a:br>
              <a:rPr lang="cs-CZ" b="1" dirty="0" smtClean="0"/>
            </a:br>
            <a:r>
              <a:rPr lang="cs-CZ" b="1" dirty="0" smtClean="0"/>
              <a:t/>
            </a:r>
            <a:br>
              <a:rPr lang="cs-CZ" b="1" dirty="0" smtClean="0"/>
            </a:br>
            <a:r>
              <a:rPr lang="cs-CZ" b="1" dirty="0" smtClean="0"/>
              <a:t/>
            </a:r>
            <a:br>
              <a:rPr lang="cs-CZ" b="1" dirty="0" smtClean="0"/>
            </a:br>
            <a:r>
              <a:rPr lang="cs-CZ" b="1" dirty="0" smtClean="0"/>
              <a:t/>
            </a:r>
            <a:br>
              <a:rPr lang="cs-CZ" b="1" dirty="0" smtClean="0"/>
            </a:br>
            <a:r>
              <a:rPr lang="cs-CZ" b="1" dirty="0" smtClean="0"/>
              <a:t>Z NÁVRHU STRATEGIE MAS SVITAVA</a:t>
            </a:r>
            <a:endParaRPr lang="cs-CZ" dirty="0"/>
          </a:p>
        </p:txBody>
      </p:sp>
      <p:sp>
        <p:nvSpPr>
          <p:cNvPr id="39939" name="Zástupný symbol pro obsah 2"/>
          <p:cNvSpPr>
            <a:spLocks noGrp="1"/>
          </p:cNvSpPr>
          <p:nvPr>
            <p:ph sz="quarter" idx="1"/>
          </p:nvPr>
        </p:nvSpPr>
        <p:spPr>
          <a:xfrm>
            <a:off x="304800" y="981075"/>
            <a:ext cx="8012113" cy="4679950"/>
          </a:xfrm>
        </p:spPr>
        <p:txBody>
          <a:bodyPr/>
          <a:lstStyle/>
          <a:p>
            <a:pPr eaLnBrk="1" hangingPunct="1">
              <a:buFont typeface="Wingdings" pitchFamily="2" charset="2"/>
              <a:buNone/>
            </a:pPr>
            <a:r>
              <a:rPr lang="cs-CZ" sz="2800" b="1" u="sng" smtClean="0"/>
              <a:t>Vize MAS 2020</a:t>
            </a:r>
          </a:p>
          <a:p>
            <a:pPr eaLnBrk="1" hangingPunct="1">
              <a:buFont typeface="Wingdings" pitchFamily="2" charset="2"/>
              <a:buNone/>
            </a:pPr>
            <a:endParaRPr lang="cs-CZ" sz="2000" b="1" u="sng" smtClean="0"/>
          </a:p>
          <a:p>
            <a:pPr algn="just" eaLnBrk="1" hangingPunct="1">
              <a:buFont typeface="Wingdings" pitchFamily="2" charset="2"/>
              <a:buNone/>
            </a:pPr>
            <a:r>
              <a:rPr lang="cs-CZ" sz="2200" b="1" smtClean="0"/>
              <a:t>	</a:t>
            </a:r>
            <a:r>
              <a:rPr lang="cs-CZ" sz="2000" b="1" smtClean="0"/>
              <a:t>Území MAS Svitava – místo pro kvalitní, zdravý a spokojený život lidí v čistém životním prostředí, bez stresu z nevýhod historicky poznamenané lokality, s důrazem na zkvalitňování vzájemných vztahů všech aktérů a ohleduplnost k svému okolí. Chce být moderním regionem s přiměřeným spektrem služeb pro obyvatele i jeho návštěvníky, s uspokojující nabídkou pracovních příležitostí a s dobrým kulturním a společenským vyžitím. </a:t>
            </a:r>
            <a:endParaRPr lang="cs-CZ" sz="2200" smtClean="0"/>
          </a:p>
          <a:p>
            <a:pPr eaLnBrk="1" hangingPunct="1"/>
            <a:endParaRPr lang="cs-CZ" sz="3600" b="1" smtClean="0"/>
          </a:p>
        </p:txBody>
      </p:sp>
      <p:pic>
        <p:nvPicPr>
          <p:cNvPr id="19458" name="Picture 2" descr="http://www.ceskapojistovna.cz/image/image_gallery?uuid=a882524b-d411-43cc-b430-97a81f3af4b4&amp;groupId=10262&amp;t=1317794433799"/>
          <p:cNvPicPr>
            <a:picLocks noChangeAspect="1" noChangeArrowheads="1"/>
          </p:cNvPicPr>
          <p:nvPr/>
        </p:nvPicPr>
        <p:blipFill>
          <a:blip r:embed="rId2" cstate="print">
            <a:lum bright="3000" contrast="37000"/>
          </a:blip>
          <a:srcRect l="1080" t="3616" r="10234"/>
          <a:stretch>
            <a:fillRect/>
          </a:stretch>
        </p:blipFill>
        <p:spPr bwMode="auto">
          <a:xfrm>
            <a:off x="4139952" y="4509120"/>
            <a:ext cx="5249792" cy="21355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4800" y="333375"/>
            <a:ext cx="8012113" cy="5746750"/>
          </a:xfrm>
        </p:spPr>
        <p:txBody>
          <a:bodyPr>
            <a:normAutofit fontScale="92500"/>
          </a:bodyPr>
          <a:lstStyle/>
          <a:p>
            <a:pPr marL="274320" indent="-274320" eaLnBrk="1" fontAlgn="auto" hangingPunct="1">
              <a:spcAft>
                <a:spcPts val="0"/>
              </a:spcAft>
              <a:buFont typeface="Wingdings"/>
              <a:buNone/>
              <a:defRPr/>
            </a:pPr>
            <a:r>
              <a:rPr lang="cs-CZ" sz="3000" b="1" u="sng" dirty="0" smtClean="0"/>
              <a:t>Mise MAS 2020</a:t>
            </a:r>
          </a:p>
          <a:p>
            <a:pPr marL="274320" indent="-274320" eaLnBrk="1" fontAlgn="auto" hangingPunct="1">
              <a:spcAft>
                <a:spcPts val="0"/>
              </a:spcAft>
              <a:buFont typeface="Wingdings"/>
              <a:buNone/>
              <a:defRPr/>
            </a:pPr>
            <a:endParaRPr lang="cs-CZ" b="1" dirty="0" smtClean="0"/>
          </a:p>
          <a:p>
            <a:pPr marL="274320" indent="-274320" algn="just" eaLnBrk="1" fontAlgn="auto" hangingPunct="1">
              <a:spcAft>
                <a:spcPts val="0"/>
              </a:spcAft>
              <a:buFont typeface="Wingdings"/>
              <a:buNone/>
              <a:defRPr/>
            </a:pPr>
            <a:r>
              <a:rPr lang="cs-CZ" b="1" dirty="0" smtClean="0"/>
              <a:t>	Místní akční skupina Svitava, jako partnerské sdružení aktérů z veřejného, občanského, neziskového a podnikatelského sektoru, nabízí svou činností možnosti zlepšovat kvalitu života obyvatel území, zavádět nová, inovativní řešení, propojovat aktivity a projekty, podněcovat k trvale udržitelnému rozvoji lokality, rozvíjet vzájemné partnerské vztahy a celkově zkvalitňovat přírodní, technické, kulturní a společenské zázemí zde žijících lidí. MAS se podílí na realizaci rozvojových potřeb a zprostředkovává pro území své působnosti dotační finanční prostředky na realizaci rozvojových záměrů zachycených ve Strategii komunitně vedeného místního rozvoje. </a:t>
            </a:r>
            <a:endParaRPr lang="cs-CZ" dirty="0" smtClean="0"/>
          </a:p>
          <a:p>
            <a:pPr marL="274320" indent="-274320" eaLnBrk="1" fontAlgn="auto" hangingPunct="1">
              <a:spcAft>
                <a:spcPts val="0"/>
              </a:spcAft>
              <a:buFont typeface="Wingdings"/>
              <a:buNone/>
              <a:defRPr/>
            </a:pPr>
            <a:endParaRPr lang="cs-CZ" dirty="0" smtClean="0"/>
          </a:p>
          <a:p>
            <a:pPr marL="274320" indent="-274320" eaLnBrk="1" fontAlgn="auto" hangingPunct="1">
              <a:spcAft>
                <a:spcPts val="0"/>
              </a:spcAft>
              <a:buFont typeface="Wingdings"/>
              <a:buNone/>
              <a:defRPr/>
            </a:pP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54098"/>
          </a:xfrm>
        </p:spPr>
        <p:txBody>
          <a:bodyPr>
            <a:normAutofit/>
          </a:bodyPr>
          <a:lstStyle/>
          <a:p>
            <a:pPr algn="ctr" eaLnBrk="1" fontAlgn="auto" hangingPunct="1">
              <a:spcAft>
                <a:spcPts val="0"/>
              </a:spcAft>
              <a:defRPr/>
            </a:pPr>
            <a:r>
              <a:rPr lang="cs-CZ" b="1" u="sng" dirty="0" smtClean="0"/>
              <a:t>Priority strategie mas </a:t>
            </a:r>
            <a:r>
              <a:rPr lang="cs-CZ" b="1" u="sng" dirty="0" err="1" smtClean="0"/>
              <a:t>svitava</a:t>
            </a:r>
            <a:r>
              <a:rPr lang="cs-CZ" dirty="0" smtClean="0"/>
              <a:t/>
            </a:r>
            <a:br>
              <a:rPr lang="cs-CZ" dirty="0" smtClean="0"/>
            </a:br>
            <a:endParaRPr lang="cs-CZ" b="1" dirty="0"/>
          </a:p>
        </p:txBody>
      </p:sp>
      <p:sp>
        <p:nvSpPr>
          <p:cNvPr id="41987" name="Zástupný symbol pro obsah 2"/>
          <p:cNvSpPr>
            <a:spLocks noGrp="1"/>
          </p:cNvSpPr>
          <p:nvPr>
            <p:ph sz="quarter" idx="1"/>
          </p:nvPr>
        </p:nvSpPr>
        <p:spPr>
          <a:xfrm>
            <a:off x="457200" y="1341438"/>
            <a:ext cx="8218488" cy="4535487"/>
          </a:xfrm>
        </p:spPr>
        <p:txBody>
          <a:bodyPr/>
          <a:lstStyle/>
          <a:p>
            <a:pPr eaLnBrk="1" hangingPunct="1"/>
            <a:endParaRPr lang="cs-CZ" smtClean="0"/>
          </a:p>
          <a:p>
            <a:pPr eaLnBrk="1" hangingPunct="1"/>
            <a:r>
              <a:rPr lang="cs-CZ" b="1" smtClean="0"/>
              <a:t>Priorita 1: Ekonomika</a:t>
            </a:r>
          </a:p>
          <a:p>
            <a:pPr eaLnBrk="1" hangingPunct="1"/>
            <a:endParaRPr lang="cs-CZ" smtClean="0"/>
          </a:p>
          <a:p>
            <a:pPr eaLnBrk="1" hangingPunct="1"/>
            <a:r>
              <a:rPr lang="cs-CZ" b="1" smtClean="0"/>
              <a:t>Priorita 2: Kvalita života</a:t>
            </a:r>
          </a:p>
          <a:p>
            <a:pPr eaLnBrk="1" hangingPunct="1"/>
            <a:endParaRPr lang="cs-CZ" smtClean="0"/>
          </a:p>
          <a:p>
            <a:pPr eaLnBrk="1" hangingPunct="1"/>
            <a:r>
              <a:rPr lang="cs-CZ" b="1" smtClean="0"/>
              <a:t>Priorita 3: Krajina a životní prostředí</a:t>
            </a:r>
          </a:p>
          <a:p>
            <a:pPr eaLnBrk="1" hangingPunct="1"/>
            <a:endParaRPr lang="cs-CZ" smtClean="0"/>
          </a:p>
          <a:p>
            <a:pPr eaLnBrk="1" hangingPunct="1"/>
            <a:r>
              <a:rPr lang="cs-CZ" b="1" smtClean="0"/>
              <a:t>Priorita 4: Partnerství a spolupráce </a:t>
            </a:r>
            <a:endParaRPr lang="cs-CZ" smtClean="0"/>
          </a:p>
          <a:p>
            <a:pPr eaLnBrk="1" hangingPunct="1">
              <a:buFont typeface="Wingdings" pitchFamily="2" charset="2"/>
              <a:buNone/>
            </a:pPr>
            <a:endParaRPr lang="cs-CZ"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050" cy="777875"/>
          </a:xfrm>
        </p:spPr>
        <p:txBody>
          <a:bodyPr/>
          <a:lstStyle/>
          <a:p>
            <a:pPr algn="ctr" eaLnBrk="1" fontAlgn="auto" hangingPunct="1">
              <a:spcAft>
                <a:spcPts val="0"/>
              </a:spcAft>
              <a:defRPr/>
            </a:pPr>
            <a:r>
              <a:rPr lang="cs-CZ" b="1" dirty="0" smtClean="0"/>
              <a:t>Specifické cíle MAS Svitava</a:t>
            </a:r>
            <a:endParaRPr lang="cs-CZ" b="1" dirty="0"/>
          </a:p>
        </p:txBody>
      </p:sp>
      <p:sp>
        <p:nvSpPr>
          <p:cNvPr id="43011" name="Zástupný symbol pro obsah 2"/>
          <p:cNvSpPr>
            <a:spLocks noGrp="1"/>
          </p:cNvSpPr>
          <p:nvPr>
            <p:ph sz="quarter" idx="1"/>
          </p:nvPr>
        </p:nvSpPr>
        <p:spPr>
          <a:xfrm>
            <a:off x="250825" y="1600200"/>
            <a:ext cx="8353425" cy="3916363"/>
          </a:xfrm>
        </p:spPr>
        <p:txBody>
          <a:bodyPr/>
          <a:lstStyle/>
          <a:p>
            <a:pPr eaLnBrk="1" hangingPunct="1"/>
            <a:r>
              <a:rPr lang="cs-CZ" sz="2800" dirty="0" smtClean="0"/>
              <a:t>Strategie zahrnuje všechny potřeby území, ale jen některé budou moci být nárokovány prostřednictvím MAS (oblasti určené k financování z SCLLD)</a:t>
            </a:r>
          </a:p>
          <a:p>
            <a:pPr eaLnBrk="1" hangingPunct="1"/>
            <a:endParaRPr lang="cs-CZ" sz="2800" dirty="0" smtClean="0"/>
          </a:p>
          <a:p>
            <a:pPr eaLnBrk="1" hangingPunct="1"/>
            <a:r>
              <a:rPr lang="cs-CZ" sz="2800" b="1" u="sng" dirty="0" smtClean="0"/>
              <a:t>Cíle </a:t>
            </a:r>
            <a:r>
              <a:rPr lang="cs-CZ" sz="2800" b="1" u="sng" dirty="0" err="1" smtClean="0"/>
              <a:t>financovatelné</a:t>
            </a:r>
            <a:r>
              <a:rPr lang="cs-CZ" sz="2800" b="1" u="sng" dirty="0" smtClean="0"/>
              <a:t> prostřednictvím MAS </a:t>
            </a:r>
            <a:r>
              <a:rPr lang="cs-CZ" sz="2800" b="1" dirty="0" smtClean="0"/>
              <a:t>jsou dále vyznačeny </a:t>
            </a:r>
            <a:r>
              <a:rPr lang="cs-CZ" sz="2800" b="1" u="sng" dirty="0" smtClean="0">
                <a:solidFill>
                  <a:srgbClr val="FF0000"/>
                </a:solidFill>
              </a:rPr>
              <a:t>barevně</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18488" cy="633412"/>
          </a:xfrm>
        </p:spPr>
        <p:txBody>
          <a:bodyPr/>
          <a:lstStyle/>
          <a:p>
            <a:pPr algn="ctr" eaLnBrk="1" fontAlgn="auto" hangingPunct="1">
              <a:spcAft>
                <a:spcPts val="0"/>
              </a:spcAft>
              <a:defRPr/>
            </a:pPr>
            <a:r>
              <a:rPr lang="cs-CZ" b="1" dirty="0" smtClean="0"/>
              <a:t>Partnerství v MAS</a:t>
            </a:r>
            <a:endParaRPr lang="cs-CZ" b="1" dirty="0"/>
          </a:p>
        </p:txBody>
      </p:sp>
      <p:sp>
        <p:nvSpPr>
          <p:cNvPr id="11267" name="Zástupný symbol pro obsah 2"/>
          <p:cNvSpPr txBox="1">
            <a:spLocks/>
          </p:cNvSpPr>
          <p:nvPr/>
        </p:nvSpPr>
        <p:spPr bwMode="auto">
          <a:xfrm>
            <a:off x="323850" y="1125538"/>
            <a:ext cx="7920038" cy="5227637"/>
          </a:xfrm>
          <a:prstGeom prst="rect">
            <a:avLst/>
          </a:prstGeom>
          <a:noFill/>
          <a:ln w="9525">
            <a:noFill/>
            <a:miter lim="800000"/>
            <a:headEnd/>
            <a:tailEnd/>
          </a:ln>
        </p:spPr>
        <p:txBody>
          <a:bodyPr/>
          <a:lstStyle/>
          <a:p>
            <a:pPr marL="342900" indent="-342900" algn="just">
              <a:spcBef>
                <a:spcPct val="20000"/>
              </a:spcBef>
            </a:pPr>
            <a:r>
              <a:rPr lang="cs-CZ" sz="3200" dirty="0">
                <a:latin typeface="Century Schoolbook" pitchFamily="18" charset="0"/>
              </a:rPr>
              <a:t>	</a:t>
            </a:r>
          </a:p>
          <a:p>
            <a:pPr marL="342900" indent="-342900" algn="just">
              <a:spcBef>
                <a:spcPct val="20000"/>
              </a:spcBef>
            </a:pPr>
            <a:r>
              <a:rPr lang="cs-CZ" sz="2200" dirty="0">
                <a:latin typeface="Century Schoolbook" pitchFamily="18" charset="0"/>
              </a:rPr>
              <a:t>	</a:t>
            </a:r>
            <a:r>
              <a:rPr lang="cs-CZ" sz="2400" dirty="0" smtClean="0"/>
              <a:t>Metoda LEADER zakládá </a:t>
            </a:r>
            <a:r>
              <a:rPr lang="cs-CZ" sz="2400" b="1" dirty="0" smtClean="0"/>
              <a:t>místní partnerství</a:t>
            </a:r>
            <a:r>
              <a:rPr lang="cs-CZ" sz="2400" dirty="0" smtClean="0"/>
              <a:t>, které působí pro rozvoj území </a:t>
            </a:r>
            <a:r>
              <a:rPr lang="cs-CZ" sz="2400" b="1" dirty="0" smtClean="0"/>
              <a:t>na základě spolupráce soukromého a veřejného sektoru a své vlastní strategie</a:t>
            </a:r>
            <a:r>
              <a:rPr lang="cs-CZ" sz="2400" dirty="0" smtClean="0"/>
              <a:t>. V rozhodovacích orgánech nesměli, a nadále nesmí, mít zástupci veřejného sektoru převahu. Leader je nyní upřesněn na tzv. </a:t>
            </a:r>
            <a:r>
              <a:rPr lang="cs-CZ" sz="2400" b="1" dirty="0" smtClean="0"/>
              <a:t>Komunitně vedený místní rozvoj (</a:t>
            </a:r>
            <a:r>
              <a:rPr lang="cs-CZ" sz="2400" b="1" dirty="0" err="1" smtClean="0"/>
              <a:t>ang</a:t>
            </a:r>
            <a:r>
              <a:rPr lang="cs-CZ" sz="2400" b="1" dirty="0" smtClean="0"/>
              <a:t>. zkratka “CLLD”)</a:t>
            </a:r>
            <a:r>
              <a:rPr lang="cs-CZ" sz="2400" dirty="0" smtClean="0"/>
              <a:t>. MAS budou podléhat tzv. Standardizaci. Na poslední valné hromadě v prosinci 2014 byly přijaty nové Stanovy a zvoleny také nové orgány spolku, který nyní nese název </a:t>
            </a:r>
            <a:r>
              <a:rPr lang="cs-CZ" sz="2400" b="1" dirty="0" smtClean="0"/>
              <a:t>Místní akční skupina z.s.</a:t>
            </a:r>
            <a:r>
              <a:rPr lang="cs-CZ" sz="2400" dirty="0" smtClean="0"/>
              <a:t/>
            </a:r>
            <a:br>
              <a:rPr lang="cs-CZ" sz="2400" dirty="0" smtClean="0"/>
            </a:br>
            <a:endParaRPr lang="cs-CZ" sz="2200" b="1" dirty="0">
              <a:latin typeface="Century Schoolbook"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147050" cy="1417638"/>
          </a:xfrm>
        </p:spPr>
        <p:txBody>
          <a:bodyPr/>
          <a:lstStyle/>
          <a:p>
            <a:pPr eaLnBrk="1" fontAlgn="auto" hangingPunct="1">
              <a:spcAft>
                <a:spcPts val="0"/>
              </a:spcAft>
              <a:defRPr/>
            </a:pPr>
            <a:r>
              <a:rPr lang="cs-CZ" sz="2400" b="1" u="sng" dirty="0" smtClean="0">
                <a:solidFill>
                  <a:schemeClr val="tx1"/>
                </a:solidFill>
              </a:rPr>
              <a:t>Specifický cíl 1.1</a:t>
            </a:r>
            <a:r>
              <a:rPr lang="cs-CZ" sz="2400" b="1" dirty="0" smtClean="0">
                <a:solidFill>
                  <a:schemeClr val="tx1"/>
                </a:solidFill>
              </a:rPr>
              <a:t>: </a:t>
            </a:r>
            <a:br>
              <a:rPr lang="cs-CZ" sz="2400" b="1" dirty="0" smtClean="0">
                <a:solidFill>
                  <a:schemeClr val="tx1"/>
                </a:solidFill>
              </a:rPr>
            </a:br>
            <a:r>
              <a:rPr lang="cs-CZ" sz="2800" b="1" dirty="0" smtClean="0">
                <a:solidFill>
                  <a:schemeClr val="tx1"/>
                </a:solidFill>
              </a:rPr>
              <a:t>Rozvinout zemědělské i nezemědělské podnikání a vytvořit nová pracovní místa</a:t>
            </a:r>
            <a:endParaRPr lang="cs-CZ" sz="2400" b="1" dirty="0">
              <a:solidFill>
                <a:schemeClr val="tx1"/>
              </a:solidFill>
            </a:endParaRPr>
          </a:p>
        </p:txBody>
      </p:sp>
      <p:sp>
        <p:nvSpPr>
          <p:cNvPr id="44035" name="TextovéPole 3"/>
          <p:cNvSpPr txBox="1">
            <a:spLocks noChangeArrowheads="1"/>
          </p:cNvSpPr>
          <p:nvPr/>
        </p:nvSpPr>
        <p:spPr bwMode="auto">
          <a:xfrm>
            <a:off x="214282" y="1428737"/>
            <a:ext cx="8429684" cy="4216539"/>
          </a:xfrm>
          <a:prstGeom prst="rect">
            <a:avLst/>
          </a:prstGeom>
          <a:noFill/>
          <a:ln w="9525">
            <a:noFill/>
            <a:miter lim="800000"/>
            <a:headEnd/>
            <a:tailEnd/>
          </a:ln>
        </p:spPr>
        <p:txBody>
          <a:bodyPr wrap="square">
            <a:spAutoFit/>
          </a:bodyPr>
          <a:lstStyle/>
          <a:p>
            <a:pPr>
              <a:buClr>
                <a:schemeClr val="accent1"/>
              </a:buClr>
              <a:buSzPct val="100000"/>
              <a:buFont typeface="Wingdings" pitchFamily="2" charset="2"/>
              <a:buChar char="q"/>
            </a:pPr>
            <a:r>
              <a:rPr lang="cs-CZ" sz="2000" b="1" i="1" dirty="0">
                <a:latin typeface="Century Schoolbook" pitchFamily="18" charset="0"/>
              </a:rPr>
              <a:t> Podpora investorů a využití prostor pro podnikatele</a:t>
            </a:r>
          </a:p>
          <a:p>
            <a:pPr>
              <a:buClr>
                <a:schemeClr val="accent1"/>
              </a:buClr>
              <a:buSzPct val="100000"/>
              <a:buFont typeface="Wingdings" pitchFamily="2" charset="2"/>
              <a:buChar char="q"/>
            </a:pPr>
            <a:r>
              <a:rPr lang="cs-CZ" sz="2000" b="1" i="1" dirty="0" smtClean="0">
                <a:latin typeface="Century Schoolbook" pitchFamily="18" charset="0"/>
              </a:rPr>
              <a:t>Spolupráce </a:t>
            </a:r>
            <a:r>
              <a:rPr lang="cs-CZ" sz="2000" b="1" i="1" dirty="0">
                <a:latin typeface="Century Schoolbook" pitchFamily="18" charset="0"/>
              </a:rPr>
              <a:t>škol a </a:t>
            </a:r>
            <a:r>
              <a:rPr lang="cs-CZ" sz="2000" b="1" i="1" dirty="0" smtClean="0">
                <a:latin typeface="Century Schoolbook" pitchFamily="18" charset="0"/>
              </a:rPr>
              <a:t>podnikatelů</a:t>
            </a:r>
            <a:endParaRPr lang="cs-CZ" sz="900" b="1" i="1" dirty="0" smtClean="0">
              <a:latin typeface="Century Schoolbook" pitchFamily="18" charset="0"/>
            </a:endParaRPr>
          </a:p>
          <a:p>
            <a:pPr>
              <a:buClr>
                <a:schemeClr val="accent1"/>
              </a:buClr>
              <a:buSzPct val="100000"/>
              <a:buFont typeface="Wingdings" pitchFamily="2" charset="2"/>
              <a:buChar char="q"/>
            </a:pPr>
            <a:endParaRPr lang="cs-CZ" sz="2000" b="1" i="1" dirty="0">
              <a:latin typeface="Century Schoolbook" pitchFamily="18" charset="0"/>
            </a:endParaRPr>
          </a:p>
          <a:p>
            <a:pPr algn="ctr">
              <a:buClr>
                <a:schemeClr val="accent1"/>
              </a:buClr>
              <a:buSzPct val="100000"/>
              <a:buFont typeface="Wingdings" pitchFamily="2" charset="2"/>
              <a:buChar char="q"/>
            </a:pPr>
            <a:r>
              <a:rPr lang="cs-CZ" sz="2400" b="1" dirty="0" smtClean="0">
                <a:latin typeface="Century Schoolbook" pitchFamily="18" charset="0"/>
              </a:rPr>
              <a:t> </a:t>
            </a:r>
            <a:r>
              <a:rPr lang="cs-CZ" sz="2400" b="1" dirty="0">
                <a:latin typeface="Century Schoolbook" pitchFamily="18" charset="0"/>
              </a:rPr>
              <a:t>Podpora rozvoje podniků </a:t>
            </a:r>
          </a:p>
          <a:p>
            <a:pPr algn="ctr">
              <a:buClr>
                <a:schemeClr val="accent1"/>
              </a:buClr>
              <a:buSzPct val="100000"/>
            </a:pPr>
            <a:r>
              <a:rPr lang="cs-CZ" sz="2400" b="1" dirty="0">
                <a:solidFill>
                  <a:srgbClr val="FF0000"/>
                </a:solidFill>
                <a:latin typeface="Century Schoolbook" pitchFamily="18" charset="0"/>
              </a:rPr>
              <a:t>(opatření OP </a:t>
            </a:r>
            <a:r>
              <a:rPr lang="cs-CZ" sz="2400" b="1" dirty="0" smtClean="0">
                <a:solidFill>
                  <a:srgbClr val="FF0000"/>
                </a:solidFill>
                <a:latin typeface="Century Schoolbook" pitchFamily="18" charset="0"/>
              </a:rPr>
              <a:t>Zaměstnanost SC 2.3.1)</a:t>
            </a:r>
            <a:endParaRPr lang="cs-CZ" sz="2400" b="1" dirty="0">
              <a:solidFill>
                <a:srgbClr val="FF0000"/>
              </a:solidFill>
              <a:latin typeface="Century Schoolbook" pitchFamily="18" charset="0"/>
            </a:endParaRPr>
          </a:p>
          <a:p>
            <a:pPr algn="just"/>
            <a:r>
              <a:rPr lang="cs-CZ" sz="2000" dirty="0" smtClean="0">
                <a:latin typeface="Century Schoolbook" pitchFamily="18" charset="0"/>
              </a:rPr>
              <a:t>Podpora </a:t>
            </a:r>
            <a:r>
              <a:rPr lang="cs-CZ" sz="2000" dirty="0">
                <a:latin typeface="Century Schoolbook" pitchFamily="18" charset="0"/>
              </a:rPr>
              <a:t>zakládání a stabilizaci nových podniků a provozoven, včetně pořizování jejich materiální podnikatelské vybavenosti, nových technologií a zavádění nebo rozšiřování produkce. Zejména s důrazem na vznik pracovních míst. Poskytovat informace o možnostech získání podpor pro vznik nebo rozvoj podnikání. Využívat k dosažení vyšší zaměstnanosti </a:t>
            </a:r>
            <a:r>
              <a:rPr lang="cs-CZ" sz="2000" dirty="0" smtClean="0">
                <a:latin typeface="Century Schoolbook" pitchFamily="18" charset="0"/>
              </a:rPr>
              <a:t>i jiné </a:t>
            </a:r>
            <a:r>
              <a:rPr lang="cs-CZ" sz="2000" dirty="0">
                <a:latin typeface="Century Schoolbook" pitchFamily="18" charset="0"/>
              </a:rPr>
              <a:t>formy, jako zaměstnávání na částečné pracovní úvazky, obnova tradičních řemesel, zavádění služeb pro cestovní ruch atd.</a:t>
            </a:r>
            <a:endParaRPr lang="cs-CZ" dirty="0">
              <a:latin typeface="Century Schoolbook" pitchFamily="18" charset="0"/>
            </a:endParaRPr>
          </a:p>
        </p:txBody>
      </p:sp>
      <p:sp>
        <p:nvSpPr>
          <p:cNvPr id="44036" name="TextovéPole 4"/>
          <p:cNvSpPr txBox="1">
            <a:spLocks noChangeArrowheads="1"/>
          </p:cNvSpPr>
          <p:nvPr/>
        </p:nvSpPr>
        <p:spPr bwMode="auto">
          <a:xfrm>
            <a:off x="755650" y="2708275"/>
            <a:ext cx="184150" cy="369888"/>
          </a:xfrm>
          <a:prstGeom prst="rect">
            <a:avLst/>
          </a:prstGeom>
          <a:noFill/>
          <a:ln w="9525">
            <a:noFill/>
            <a:miter lim="800000"/>
            <a:headEnd/>
            <a:tailEnd/>
          </a:ln>
        </p:spPr>
        <p:txBody>
          <a:bodyPr wrap="none">
            <a:spAutoFit/>
          </a:bodyPr>
          <a:lstStyle/>
          <a:p>
            <a:endParaRPr lang="cs-CZ">
              <a:latin typeface="Century Schoolbook"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ovéPole 1"/>
          <p:cNvSpPr txBox="1">
            <a:spLocks noChangeArrowheads="1"/>
          </p:cNvSpPr>
          <p:nvPr/>
        </p:nvSpPr>
        <p:spPr bwMode="auto">
          <a:xfrm>
            <a:off x="250825" y="333375"/>
            <a:ext cx="8296275" cy="6370975"/>
          </a:xfrm>
          <a:prstGeom prst="rect">
            <a:avLst/>
          </a:prstGeom>
          <a:noFill/>
          <a:ln w="9525">
            <a:noFill/>
            <a:miter lim="800000"/>
            <a:headEnd/>
            <a:tailEnd/>
          </a:ln>
        </p:spPr>
        <p:txBody>
          <a:bodyPr>
            <a:spAutoFit/>
          </a:bodyPr>
          <a:lstStyle/>
          <a:p>
            <a:pPr algn="ctr">
              <a:buClr>
                <a:schemeClr val="accent1"/>
              </a:buClr>
              <a:buSzPct val="110000"/>
              <a:buFont typeface="Wingdings" pitchFamily="2" charset="2"/>
              <a:buChar char="q"/>
            </a:pPr>
            <a:r>
              <a:rPr lang="cs-CZ" dirty="0">
                <a:latin typeface="Century Schoolbook" pitchFamily="18" charset="0"/>
              </a:rPr>
              <a:t> </a:t>
            </a:r>
            <a:endParaRPr lang="cs-CZ" dirty="0" smtClean="0">
              <a:latin typeface="Century Schoolbook" pitchFamily="18" charset="0"/>
            </a:endParaRPr>
          </a:p>
          <a:p>
            <a:pPr algn="ctr">
              <a:buClr>
                <a:schemeClr val="accent1"/>
              </a:buClr>
              <a:buSzPct val="110000"/>
              <a:buFont typeface="Wingdings" pitchFamily="2" charset="2"/>
              <a:buChar char="q"/>
            </a:pPr>
            <a:r>
              <a:rPr lang="cs-CZ" dirty="0" smtClean="0">
                <a:latin typeface="Century Schoolbook" pitchFamily="18" charset="0"/>
              </a:rPr>
              <a:t> </a:t>
            </a:r>
            <a:r>
              <a:rPr lang="cs-CZ" sz="2400" b="1" dirty="0">
                <a:latin typeface="Century Schoolbook" pitchFamily="18" charset="0"/>
              </a:rPr>
              <a:t>Zavádění sociálního podnikání ve venkovských obcích </a:t>
            </a:r>
            <a:endParaRPr lang="cs-CZ" sz="2800" b="1" dirty="0" smtClean="0">
              <a:latin typeface="Century Schoolbook" pitchFamily="18" charset="0"/>
            </a:endParaRPr>
          </a:p>
          <a:p>
            <a:pPr algn="ctr">
              <a:buClr>
                <a:schemeClr val="accent1"/>
              </a:buClr>
              <a:buSzPct val="110000"/>
            </a:pPr>
            <a:r>
              <a:rPr lang="cs-CZ" sz="2400" b="1" dirty="0" smtClean="0">
                <a:solidFill>
                  <a:srgbClr val="FF0000"/>
                </a:solidFill>
                <a:latin typeface="Century Schoolbook" pitchFamily="18" charset="0"/>
              </a:rPr>
              <a:t>(</a:t>
            </a:r>
            <a:r>
              <a:rPr lang="cs-CZ" sz="2400" b="1" dirty="0">
                <a:solidFill>
                  <a:srgbClr val="FF0000"/>
                </a:solidFill>
                <a:latin typeface="Century Schoolbook" pitchFamily="18" charset="0"/>
              </a:rPr>
              <a:t>opatření CLLD z </a:t>
            </a:r>
            <a:r>
              <a:rPr lang="cs-CZ" sz="2400" b="1" dirty="0" smtClean="0">
                <a:solidFill>
                  <a:srgbClr val="FF0000"/>
                </a:solidFill>
                <a:latin typeface="Century Schoolbook" pitchFamily="18" charset="0"/>
              </a:rPr>
              <a:t>IROP – SC 2.2 </a:t>
            </a:r>
            <a:r>
              <a:rPr lang="cs-CZ" sz="2400" b="1" dirty="0">
                <a:solidFill>
                  <a:srgbClr val="FF0000"/>
                </a:solidFill>
                <a:latin typeface="Century Schoolbook" pitchFamily="18" charset="0"/>
              </a:rPr>
              <a:t>a </a:t>
            </a:r>
            <a:endParaRPr lang="cs-CZ" sz="2400" b="1" dirty="0" smtClean="0">
              <a:solidFill>
                <a:srgbClr val="FF0000"/>
              </a:solidFill>
              <a:latin typeface="Century Schoolbook" pitchFamily="18" charset="0"/>
            </a:endParaRPr>
          </a:p>
          <a:p>
            <a:pPr algn="ctr">
              <a:buClr>
                <a:schemeClr val="accent1"/>
              </a:buClr>
              <a:buSzPct val="110000"/>
            </a:pPr>
            <a:r>
              <a:rPr lang="cs-CZ" sz="2400" b="1" dirty="0" smtClean="0">
                <a:solidFill>
                  <a:srgbClr val="FF0000"/>
                </a:solidFill>
                <a:latin typeface="Century Schoolbook" pitchFamily="18" charset="0"/>
              </a:rPr>
              <a:t>OP Zaměstnanost – SC 2.3.1)</a:t>
            </a:r>
            <a:endParaRPr lang="cs-CZ" sz="2000" b="1" dirty="0">
              <a:solidFill>
                <a:srgbClr val="FF0000"/>
              </a:solidFill>
              <a:latin typeface="Century Schoolbook" pitchFamily="18" charset="0"/>
            </a:endParaRPr>
          </a:p>
          <a:p>
            <a:pPr>
              <a:buClr>
                <a:schemeClr val="accent1"/>
              </a:buClr>
            </a:pPr>
            <a:r>
              <a:rPr lang="cs-CZ" sz="1600" dirty="0">
                <a:latin typeface="Century Schoolbook" pitchFamily="18" charset="0"/>
              </a:rPr>
              <a:t> </a:t>
            </a:r>
            <a:r>
              <a:rPr lang="cs-CZ" sz="2400" dirty="0">
                <a:latin typeface="Century Schoolbook" pitchFamily="18" charset="0"/>
              </a:rPr>
              <a:t>Výstavba, rozšíření a vybavení sociálních podniků.</a:t>
            </a:r>
            <a:endParaRPr lang="cs-CZ" sz="1600" dirty="0">
              <a:solidFill>
                <a:srgbClr val="FF0000"/>
              </a:solidFill>
              <a:latin typeface="Century Schoolbook" pitchFamily="18" charset="0"/>
            </a:endParaRPr>
          </a:p>
          <a:p>
            <a:endParaRPr lang="cs-CZ" dirty="0">
              <a:latin typeface="Century Schoolbook" pitchFamily="18" charset="0"/>
            </a:endParaRPr>
          </a:p>
          <a:p>
            <a:endParaRPr lang="cs-CZ" b="1"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Rozvoj zemědělské a lesnické činnosti </a:t>
            </a:r>
          </a:p>
          <a:p>
            <a:pPr algn="ctr">
              <a:buClr>
                <a:schemeClr val="accent1"/>
              </a:buClr>
            </a:pPr>
            <a:r>
              <a:rPr lang="cs-CZ" sz="2400" b="1" dirty="0">
                <a:solidFill>
                  <a:srgbClr val="FF0000"/>
                </a:solidFill>
                <a:latin typeface="Century Schoolbook" pitchFamily="18" charset="0"/>
              </a:rPr>
              <a:t>(opatření CLLD z </a:t>
            </a:r>
            <a:r>
              <a:rPr lang="cs-CZ" sz="2400" b="1" dirty="0" smtClean="0">
                <a:solidFill>
                  <a:srgbClr val="FF0000"/>
                </a:solidFill>
                <a:latin typeface="Century Schoolbook" pitchFamily="18" charset="0"/>
              </a:rPr>
              <a:t>PRV dle čl.17a,17b,19.1b,26)</a:t>
            </a:r>
            <a:endParaRPr lang="cs-CZ" sz="2400" b="1" dirty="0">
              <a:solidFill>
                <a:srgbClr val="FF0000"/>
              </a:solidFill>
              <a:latin typeface="Century Schoolbook" pitchFamily="18" charset="0"/>
            </a:endParaRPr>
          </a:p>
          <a:p>
            <a:pPr algn="just"/>
            <a:r>
              <a:rPr lang="cs-CZ" sz="2400" dirty="0" smtClean="0">
                <a:latin typeface="Century Schoolbook" pitchFamily="18" charset="0"/>
              </a:rPr>
              <a:t>Investice</a:t>
            </a:r>
            <a:r>
              <a:rPr lang="cs-CZ" sz="2400" dirty="0">
                <a:latin typeface="Century Schoolbook" pitchFamily="18" charset="0"/>
              </a:rPr>
              <a:t>, které zvyšují výkonnost a udržitelnost podniku</a:t>
            </a:r>
            <a:r>
              <a:rPr lang="cs-CZ" sz="2400" dirty="0" smtClean="0">
                <a:latin typeface="Century Schoolbook" pitchFamily="18" charset="0"/>
              </a:rPr>
              <a:t>, týkají </a:t>
            </a:r>
            <a:r>
              <a:rPr lang="cs-CZ" sz="2400" dirty="0">
                <a:latin typeface="Century Schoolbook" pitchFamily="18" charset="0"/>
              </a:rPr>
              <a:t>se zpracování, uvádění na trh nebo vývoje produktů. </a:t>
            </a:r>
          </a:p>
          <a:p>
            <a:pPr algn="just"/>
            <a:r>
              <a:rPr lang="cs-CZ" sz="2400" dirty="0">
                <a:latin typeface="Century Schoolbook" pitchFamily="18" charset="0"/>
              </a:rPr>
              <a:t>Investice na založení a rozvoj nezemědělských činností. </a:t>
            </a:r>
          </a:p>
          <a:p>
            <a:pPr algn="just"/>
            <a:r>
              <a:rPr lang="cs-CZ" sz="2400" dirty="0">
                <a:latin typeface="Century Schoolbook" pitchFamily="18" charset="0"/>
              </a:rPr>
              <a:t>Diverzifikace zemědělského podnikání. Investice do </a:t>
            </a:r>
          </a:p>
          <a:p>
            <a:pPr algn="just"/>
            <a:r>
              <a:rPr lang="cs-CZ" sz="2400" dirty="0">
                <a:latin typeface="Century Schoolbook" pitchFamily="18" charset="0"/>
              </a:rPr>
              <a:t>lesnických technologií a zpracování lesnických produktů, </a:t>
            </a:r>
          </a:p>
          <a:p>
            <a:pPr algn="just"/>
            <a:r>
              <a:rPr lang="cs-CZ" sz="2400" dirty="0">
                <a:latin typeface="Century Schoolbook" pitchFamily="18" charset="0"/>
              </a:rPr>
              <a:t>Jejich mobilizace a uvádění na trh. </a:t>
            </a: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395288" y="333375"/>
            <a:ext cx="8208962" cy="792163"/>
          </a:xfrm>
        </p:spPr>
        <p:txBody>
          <a:bodyPr>
            <a:noAutofit/>
          </a:bodyPr>
          <a:lstStyle/>
          <a:p>
            <a:pPr eaLnBrk="1" fontAlgn="auto" hangingPunct="1">
              <a:spcAft>
                <a:spcPts val="0"/>
              </a:spcAft>
              <a:defRPr/>
            </a:pPr>
            <a:r>
              <a:rPr lang="cs-CZ" sz="2400" b="1" u="sng" dirty="0" smtClean="0">
                <a:solidFill>
                  <a:schemeClr val="tx1"/>
                </a:solidFill>
              </a:rPr>
              <a:t>Specifický cíl 1.2: </a:t>
            </a:r>
            <a:r>
              <a:rPr lang="cs-CZ" sz="2400" b="1" dirty="0" smtClean="0">
                <a:solidFill>
                  <a:schemeClr val="tx1"/>
                </a:solidFill>
              </a:rPr>
              <a:t/>
            </a:r>
            <a:br>
              <a:rPr lang="cs-CZ" sz="2400" b="1" dirty="0" smtClean="0">
                <a:solidFill>
                  <a:schemeClr val="tx1"/>
                </a:solidFill>
              </a:rPr>
            </a:br>
            <a:r>
              <a:rPr lang="cs-CZ" sz="2800" b="1" dirty="0" smtClean="0">
                <a:solidFill>
                  <a:schemeClr val="tx1"/>
                </a:solidFill>
              </a:rPr>
              <a:t>Využít potenciál cestovního ruchu</a:t>
            </a:r>
            <a:endParaRPr lang="cs-CZ" sz="2400" b="1" dirty="0">
              <a:solidFill>
                <a:schemeClr val="tx1"/>
              </a:solidFill>
            </a:endParaRPr>
          </a:p>
        </p:txBody>
      </p:sp>
      <p:sp>
        <p:nvSpPr>
          <p:cNvPr id="46083" name="Obdélník 3"/>
          <p:cNvSpPr>
            <a:spLocks noChangeArrowheads="1"/>
          </p:cNvSpPr>
          <p:nvPr/>
        </p:nvSpPr>
        <p:spPr bwMode="auto">
          <a:xfrm>
            <a:off x="250825" y="1142985"/>
            <a:ext cx="7777163" cy="6432530"/>
          </a:xfrm>
          <a:prstGeom prst="rect">
            <a:avLst/>
          </a:prstGeom>
          <a:noFill/>
          <a:ln w="9525">
            <a:noFill/>
            <a:miter lim="800000"/>
            <a:headEnd/>
            <a:tailEnd/>
          </a:ln>
        </p:spPr>
        <p:txBody>
          <a:bodyPr wrap="square">
            <a:spAutoFit/>
          </a:bodyPr>
          <a:lstStyle/>
          <a:p>
            <a:pPr>
              <a:buClr>
                <a:schemeClr val="accent1"/>
              </a:buClr>
              <a:buFont typeface="Wingdings" pitchFamily="2" charset="2"/>
              <a:buChar char="q"/>
            </a:pPr>
            <a:r>
              <a:rPr lang="cs-CZ" sz="2000" b="1" i="1" dirty="0">
                <a:latin typeface="Century Schoolbook" pitchFamily="18" charset="0"/>
              </a:rPr>
              <a:t>  Zkvalitnění infrastruktury pro cestovní ruch</a:t>
            </a:r>
          </a:p>
          <a:p>
            <a:pPr>
              <a:buClr>
                <a:schemeClr val="accent1"/>
              </a:buClr>
              <a:buFont typeface="Wingdings" pitchFamily="2" charset="2"/>
              <a:buChar char="q"/>
            </a:pPr>
            <a:r>
              <a:rPr lang="cs-CZ" sz="2000" b="1" i="1" dirty="0" smtClean="0">
                <a:latin typeface="Century Schoolbook" pitchFamily="18" charset="0"/>
              </a:rPr>
              <a:t>  Propagace regionu</a:t>
            </a:r>
          </a:p>
          <a:p>
            <a:pPr>
              <a:buClr>
                <a:schemeClr val="accent1"/>
              </a:buClr>
              <a:buFont typeface="Wingdings" pitchFamily="2" charset="2"/>
              <a:buChar char="q"/>
            </a:pPr>
            <a:endParaRPr lang="cs-CZ" sz="2000" b="1" i="1" dirty="0" smtClean="0">
              <a:latin typeface="Century Schoolbook" pitchFamily="18" charset="0"/>
            </a:endParaRPr>
          </a:p>
          <a:p>
            <a:endParaRPr lang="cs-CZ" sz="2000" b="1" dirty="0" smtClean="0">
              <a:latin typeface="Century Schoolbook" pitchFamily="18" charset="0"/>
            </a:endParaRPr>
          </a:p>
          <a:p>
            <a:pPr algn="ctr">
              <a:buClr>
                <a:schemeClr val="accent1"/>
              </a:buClr>
              <a:buFont typeface="Wingdings" pitchFamily="2" charset="2"/>
              <a:buChar char="q"/>
            </a:pPr>
            <a:r>
              <a:rPr lang="cs-CZ" sz="2000" b="1" dirty="0" smtClean="0">
                <a:latin typeface="Century Schoolbook" pitchFamily="18" charset="0"/>
              </a:rPr>
              <a:t> </a:t>
            </a:r>
            <a:r>
              <a:rPr lang="cs-CZ" sz="2400" b="1" dirty="0" smtClean="0">
                <a:latin typeface="Century Schoolbook" pitchFamily="18" charset="0"/>
              </a:rPr>
              <a:t>Zvýšení podílu udržitelných forem dopravy</a:t>
            </a:r>
          </a:p>
          <a:p>
            <a:pPr algn="ctr">
              <a:buClr>
                <a:schemeClr val="accent1"/>
              </a:buClr>
            </a:pPr>
            <a:r>
              <a:rPr lang="cs-CZ" sz="2400" b="1" dirty="0" smtClean="0">
                <a:solidFill>
                  <a:srgbClr val="FF0000"/>
                </a:solidFill>
                <a:latin typeface="Century Schoolbook" pitchFamily="18" charset="0"/>
              </a:rPr>
              <a:t>(opatření IROP – SC 1.2)</a:t>
            </a:r>
          </a:p>
          <a:p>
            <a:pPr algn="ctr">
              <a:buClr>
                <a:schemeClr val="accent1"/>
              </a:buClr>
            </a:pPr>
            <a:endParaRPr lang="cs-CZ" sz="2400" b="1" dirty="0" smtClean="0">
              <a:solidFill>
                <a:srgbClr val="FF0000"/>
              </a:solidFill>
              <a:latin typeface="Century Schoolbook" pitchFamily="18" charset="0"/>
            </a:endParaRPr>
          </a:p>
          <a:p>
            <a:pPr algn="ctr">
              <a:buClr>
                <a:schemeClr val="accent1"/>
              </a:buClr>
              <a:buFont typeface="Wingdings" pitchFamily="2" charset="2"/>
              <a:buChar char="q"/>
            </a:pPr>
            <a:r>
              <a:rPr lang="cs-CZ" sz="2400" b="1" dirty="0" smtClean="0">
                <a:latin typeface="Century Schoolbook" pitchFamily="18" charset="0"/>
              </a:rPr>
              <a:t> Zkvalitnění infrastruktury pro cestovní ruch</a:t>
            </a:r>
          </a:p>
          <a:p>
            <a:pPr algn="ctr">
              <a:buClr>
                <a:schemeClr val="accent1"/>
              </a:buClr>
            </a:pPr>
            <a:r>
              <a:rPr lang="cs-CZ" sz="2400" b="1" dirty="0" smtClean="0">
                <a:solidFill>
                  <a:srgbClr val="FF0000"/>
                </a:solidFill>
                <a:latin typeface="Century Schoolbook" pitchFamily="18" charset="0"/>
              </a:rPr>
              <a:t>(opatření IROP – SC 2.4)</a:t>
            </a:r>
            <a:endParaRPr lang="cs-CZ" sz="2000" b="1" dirty="0" smtClean="0">
              <a:solidFill>
                <a:srgbClr val="FF0000"/>
              </a:solidFill>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351"/>
            <a:ext cx="7467600" cy="1096948"/>
          </a:xfrm>
        </p:spPr>
        <p:txBody>
          <a:bodyPr>
            <a:normAutofit fontScale="90000"/>
          </a:bodyPr>
          <a:lstStyle/>
          <a:p>
            <a:pPr eaLnBrk="1" fontAlgn="auto" hangingPunct="1">
              <a:spcAft>
                <a:spcPts val="0"/>
              </a:spcAft>
              <a:defRPr/>
            </a:pPr>
            <a:r>
              <a:rPr lang="cs-CZ" sz="2700" b="1" u="sng" dirty="0" smtClean="0">
                <a:solidFill>
                  <a:schemeClr val="tx1"/>
                </a:solidFill>
              </a:rPr>
              <a:t>Specifický cíl 2.1: </a:t>
            </a:r>
            <a:r>
              <a:rPr lang="cs-CZ" sz="2700" b="1" dirty="0" smtClean="0">
                <a:solidFill>
                  <a:schemeClr val="tx1"/>
                </a:solidFill>
              </a:rPr>
              <a:t/>
            </a:r>
            <a:br>
              <a:rPr lang="cs-CZ" sz="2700" b="1" dirty="0" smtClean="0">
                <a:solidFill>
                  <a:schemeClr val="tx1"/>
                </a:solidFill>
              </a:rPr>
            </a:br>
            <a:r>
              <a:rPr lang="cs-CZ" sz="3100" b="1" dirty="0" smtClean="0">
                <a:solidFill>
                  <a:schemeClr val="tx1"/>
                </a:solidFill>
              </a:rPr>
              <a:t>Zvýšit kvalitu života obyvatel venkovského regionu</a:t>
            </a:r>
            <a:endParaRPr lang="cs-CZ" dirty="0"/>
          </a:p>
        </p:txBody>
      </p:sp>
      <p:sp>
        <p:nvSpPr>
          <p:cNvPr id="47107" name="Obdélník 3"/>
          <p:cNvSpPr>
            <a:spLocks noChangeArrowheads="1"/>
          </p:cNvSpPr>
          <p:nvPr/>
        </p:nvSpPr>
        <p:spPr bwMode="auto">
          <a:xfrm>
            <a:off x="250825" y="1357299"/>
            <a:ext cx="8497888" cy="5693866"/>
          </a:xfrm>
          <a:prstGeom prst="rect">
            <a:avLst/>
          </a:prstGeom>
          <a:noFill/>
          <a:ln w="9525">
            <a:noFill/>
            <a:miter lim="800000"/>
            <a:headEnd/>
            <a:tailEnd/>
          </a:ln>
        </p:spPr>
        <p:txBody>
          <a:bodyPr wrap="square">
            <a:spAutoFit/>
          </a:bodyPr>
          <a:lstStyle/>
          <a:p>
            <a:pPr>
              <a:buClr>
                <a:schemeClr val="accent1"/>
              </a:buClr>
              <a:buFont typeface="Wingdings" pitchFamily="2" charset="2"/>
              <a:buChar char="q"/>
            </a:pPr>
            <a:r>
              <a:rPr lang="cs-CZ" sz="2000" b="1" i="1" dirty="0">
                <a:latin typeface="Century Schoolbook" pitchFamily="18" charset="0"/>
              </a:rPr>
              <a:t>  Zlepšení dopravní </a:t>
            </a:r>
            <a:r>
              <a:rPr lang="cs-CZ" sz="2000" b="1" i="1" dirty="0" smtClean="0">
                <a:latin typeface="Century Schoolbook" pitchFamily="18" charset="0"/>
              </a:rPr>
              <a:t>dostupnosti</a:t>
            </a:r>
            <a:endParaRPr lang="cs-CZ" sz="900" b="1" i="1" dirty="0" smtClean="0">
              <a:latin typeface="Century Schoolbook" pitchFamily="18" charset="0"/>
            </a:endParaRPr>
          </a:p>
          <a:p>
            <a:pPr>
              <a:buClr>
                <a:schemeClr val="accent1"/>
              </a:buClr>
              <a:buFont typeface="Wingdings" pitchFamily="2" charset="2"/>
              <a:buChar char="q"/>
            </a:pPr>
            <a:endParaRPr lang="cs-CZ" sz="2000" b="1" i="1" dirty="0">
              <a:latin typeface="Century Schoolbook" pitchFamily="18" charset="0"/>
            </a:endParaRPr>
          </a:p>
          <a:p>
            <a:pPr algn="ctr">
              <a:buClr>
                <a:schemeClr val="accent1"/>
              </a:buClr>
              <a:buFont typeface="Wingdings" pitchFamily="2" charset="2"/>
              <a:buChar char="q"/>
            </a:pPr>
            <a:r>
              <a:rPr lang="cs-CZ" sz="2000" b="1" dirty="0" smtClean="0">
                <a:latin typeface="Century Schoolbook" pitchFamily="18" charset="0"/>
              </a:rPr>
              <a:t> </a:t>
            </a:r>
            <a:r>
              <a:rPr lang="cs-CZ" sz="2400" b="1" dirty="0">
                <a:latin typeface="Century Schoolbook" pitchFamily="18" charset="0"/>
              </a:rPr>
              <a:t>Posílení sociálních služeb </a:t>
            </a:r>
            <a:endParaRPr lang="cs-CZ" sz="2000" b="1" dirty="0">
              <a:latin typeface="Century Schoolbook" pitchFamily="18" charset="0"/>
            </a:endParaRPr>
          </a:p>
          <a:p>
            <a:pPr algn="ctr">
              <a:buClr>
                <a:schemeClr val="accent1"/>
              </a:buClr>
            </a:pPr>
            <a:r>
              <a:rPr lang="cs-CZ" sz="2400" b="1" dirty="0">
                <a:solidFill>
                  <a:srgbClr val="FF0000"/>
                </a:solidFill>
                <a:latin typeface="Century Schoolbook" pitchFamily="18" charset="0"/>
              </a:rPr>
              <a:t>(opatření CLLD z </a:t>
            </a:r>
            <a:r>
              <a:rPr lang="cs-CZ" sz="2400" b="1" dirty="0" smtClean="0">
                <a:solidFill>
                  <a:srgbClr val="FF0000"/>
                </a:solidFill>
                <a:latin typeface="Century Schoolbook" pitchFamily="18" charset="0"/>
              </a:rPr>
              <a:t>IROP, SC 2.1.2)</a:t>
            </a:r>
            <a:endParaRPr lang="cs-CZ" sz="2400" dirty="0">
              <a:solidFill>
                <a:srgbClr val="FF0000"/>
              </a:solidFill>
              <a:latin typeface="Century Schoolbook" pitchFamily="18" charset="0"/>
            </a:endParaRPr>
          </a:p>
          <a:p>
            <a:pPr algn="just"/>
            <a:r>
              <a:rPr lang="cs-CZ" sz="2400" b="1" dirty="0" smtClean="0">
                <a:latin typeface="Century Schoolbook" pitchFamily="18" charset="0"/>
              </a:rPr>
              <a:t>Nalézání </a:t>
            </a:r>
            <a:r>
              <a:rPr lang="cs-CZ" sz="2400" b="1" dirty="0">
                <a:latin typeface="Century Schoolbook" pitchFamily="18" charset="0"/>
              </a:rPr>
              <a:t>společných řešení v péči o staré a nemocné spoluobčany</a:t>
            </a:r>
            <a:r>
              <a:rPr lang="cs-CZ" sz="2400" dirty="0">
                <a:latin typeface="Century Schoolbook" pitchFamily="18" charset="0"/>
              </a:rPr>
              <a:t> (včetně pečovatelské služby a kapacit bydlení). </a:t>
            </a:r>
          </a:p>
          <a:p>
            <a:endParaRPr lang="cs-CZ" sz="2400" b="1"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Rozvoj škol </a:t>
            </a:r>
          </a:p>
          <a:p>
            <a:pPr algn="ctr">
              <a:buClr>
                <a:schemeClr val="accent1"/>
              </a:buClr>
            </a:pPr>
            <a:r>
              <a:rPr lang="cs-CZ" sz="2400" b="1" dirty="0">
                <a:solidFill>
                  <a:srgbClr val="FF0000"/>
                </a:solidFill>
                <a:latin typeface="Century Schoolbook" pitchFamily="18" charset="0"/>
              </a:rPr>
              <a:t>(opatření CLLD z </a:t>
            </a:r>
            <a:r>
              <a:rPr lang="cs-CZ" sz="2400" b="1" dirty="0" smtClean="0">
                <a:solidFill>
                  <a:srgbClr val="FF0000"/>
                </a:solidFill>
                <a:latin typeface="Century Schoolbook" pitchFamily="18" charset="0"/>
              </a:rPr>
              <a:t>IROP, SC 2.4)</a:t>
            </a:r>
            <a:endParaRPr lang="cs-CZ" sz="2400" dirty="0">
              <a:solidFill>
                <a:srgbClr val="FF0000"/>
              </a:solidFill>
              <a:latin typeface="Century Schoolbook" pitchFamily="18" charset="0"/>
            </a:endParaRPr>
          </a:p>
          <a:p>
            <a:pPr algn="just"/>
            <a:r>
              <a:rPr lang="cs-CZ" sz="2400" b="1" dirty="0" smtClean="0">
                <a:latin typeface="Century Schoolbook" pitchFamily="18" charset="0"/>
              </a:rPr>
              <a:t>Dostavby </a:t>
            </a:r>
            <a:r>
              <a:rPr lang="cs-CZ" sz="2400" b="1" dirty="0">
                <a:latin typeface="Century Schoolbook" pitchFamily="18" charset="0"/>
              </a:rPr>
              <a:t>škol, zlepšování vybavenosti škol</a:t>
            </a:r>
            <a:r>
              <a:rPr lang="cs-CZ" sz="2400" dirty="0">
                <a:latin typeface="Century Schoolbook" pitchFamily="18" charset="0"/>
              </a:rPr>
              <a:t>, vytváření prostorů k provozování pohybové výuky apod.</a:t>
            </a:r>
          </a:p>
          <a:p>
            <a:pPr algn="just"/>
            <a:r>
              <a:rPr lang="cs-CZ" sz="2400" dirty="0">
                <a:latin typeface="Century Schoolbook" pitchFamily="18" charset="0"/>
              </a:rPr>
              <a:t>Zachování škol ve středně velkých obcích (při podmínce ekonomické udržitelnosti).</a:t>
            </a:r>
            <a:endParaRPr lang="cs-CZ" sz="2000" b="1" dirty="0">
              <a:latin typeface="Century Schoolbook" pitchFamily="18" charset="0"/>
            </a:endParaRPr>
          </a:p>
          <a:p>
            <a:endParaRPr lang="cs-CZ" b="1" dirty="0">
              <a:latin typeface="Century Schoolbook" pitchFamily="18" charset="0"/>
            </a:endParaRP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délník 2"/>
          <p:cNvSpPr>
            <a:spLocks noChangeArrowheads="1"/>
          </p:cNvSpPr>
          <p:nvPr/>
        </p:nvSpPr>
        <p:spPr bwMode="auto">
          <a:xfrm>
            <a:off x="250825" y="765175"/>
            <a:ext cx="7850188" cy="5847755"/>
          </a:xfrm>
          <a:prstGeom prst="rect">
            <a:avLst/>
          </a:prstGeom>
          <a:noFill/>
          <a:ln w="9525">
            <a:noFill/>
            <a:miter lim="800000"/>
            <a:headEnd/>
            <a:tailEnd/>
          </a:ln>
        </p:spPr>
        <p:txBody>
          <a:bodyPr>
            <a:spAutoFit/>
          </a:bodyPr>
          <a:lstStyle/>
          <a:p>
            <a:pPr>
              <a:buClr>
                <a:schemeClr val="accent1"/>
              </a:buClr>
              <a:buFont typeface="Wingdings" pitchFamily="2" charset="2"/>
              <a:buChar char="q"/>
            </a:pPr>
            <a:r>
              <a:rPr lang="cs-CZ" sz="2000" b="1" i="1" dirty="0">
                <a:latin typeface="Century Schoolbook" pitchFamily="18" charset="0"/>
              </a:rPr>
              <a:t>  Udržení základních komerčních služeb</a:t>
            </a:r>
            <a:endParaRPr lang="cs-CZ" sz="2000" i="1" dirty="0">
              <a:latin typeface="Century Schoolbook" pitchFamily="18" charset="0"/>
            </a:endParaRPr>
          </a:p>
          <a:p>
            <a:endParaRPr lang="cs-CZ" sz="2000" b="1" i="1" dirty="0">
              <a:latin typeface="Century Schoolbook" pitchFamily="18" charset="0"/>
            </a:endParaRPr>
          </a:p>
          <a:p>
            <a:pPr>
              <a:buClr>
                <a:schemeClr val="accent1"/>
              </a:buClr>
              <a:buFont typeface="Wingdings" pitchFamily="2" charset="2"/>
              <a:buChar char="q"/>
            </a:pPr>
            <a:r>
              <a:rPr lang="cs-CZ" sz="2000" b="1" i="1" dirty="0">
                <a:latin typeface="Century Schoolbook" pitchFamily="18" charset="0"/>
              </a:rPr>
              <a:t>  Zlepšení dostupnosti zdravotní péče</a:t>
            </a:r>
            <a:endParaRPr lang="cs-CZ" sz="2000" i="1" dirty="0">
              <a:latin typeface="Century Schoolbook" pitchFamily="18" charset="0"/>
            </a:endParaRPr>
          </a:p>
          <a:p>
            <a:endParaRPr lang="cs-CZ"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Pozornost veřejným knihovnám </a:t>
            </a:r>
          </a:p>
          <a:p>
            <a:pPr algn="ctr">
              <a:buClr>
                <a:schemeClr val="accent1"/>
              </a:buClr>
            </a:pPr>
            <a:r>
              <a:rPr lang="cs-CZ" sz="2400" b="1" dirty="0">
                <a:solidFill>
                  <a:srgbClr val="FF0000"/>
                </a:solidFill>
                <a:latin typeface="Century Schoolbook" pitchFamily="18" charset="0"/>
              </a:rPr>
              <a:t>(opatření CLLD z </a:t>
            </a:r>
            <a:r>
              <a:rPr lang="cs-CZ" sz="2400" b="1" dirty="0" smtClean="0">
                <a:solidFill>
                  <a:srgbClr val="FF0000"/>
                </a:solidFill>
                <a:latin typeface="Century Schoolbook" pitchFamily="18" charset="0"/>
              </a:rPr>
              <a:t>IROP, SC 3.1)</a:t>
            </a:r>
            <a:endParaRPr lang="cs-CZ" sz="2400" dirty="0">
              <a:solidFill>
                <a:srgbClr val="FF0000"/>
              </a:solidFill>
              <a:latin typeface="Century Schoolbook" pitchFamily="18" charset="0"/>
            </a:endParaRPr>
          </a:p>
          <a:p>
            <a:pPr algn="just"/>
            <a:endParaRPr lang="cs-CZ" sz="2000" dirty="0">
              <a:latin typeface="Century Schoolbook" pitchFamily="18" charset="0"/>
            </a:endParaRPr>
          </a:p>
          <a:p>
            <a:pPr algn="just"/>
            <a:r>
              <a:rPr lang="cs-CZ" sz="2400" b="1" dirty="0">
                <a:latin typeface="Century Schoolbook" pitchFamily="18" charset="0"/>
              </a:rPr>
              <a:t>Knihovnám</a:t>
            </a:r>
            <a:r>
              <a:rPr lang="cs-CZ" sz="2400" dirty="0">
                <a:latin typeface="Century Schoolbook" pitchFamily="18" charset="0"/>
              </a:rPr>
              <a:t>, které jsou ve většině obcí, umožnit činnost v kulturním prostředí a poskytovat jim </a:t>
            </a:r>
            <a:r>
              <a:rPr lang="cs-CZ" sz="2400" b="1" dirty="0">
                <a:latin typeface="Century Schoolbook" pitchFamily="18" charset="0"/>
              </a:rPr>
              <a:t>náležité vybavení pro plnění kulturních a vzdělávacích služeb</a:t>
            </a:r>
            <a:r>
              <a:rPr lang="cs-CZ" sz="2400" dirty="0">
                <a:latin typeface="Century Schoolbook" pitchFamily="18" charset="0"/>
              </a:rPr>
              <a:t> zaměřených také na mládež a skupiny ohrožené sociální inkluzí. </a:t>
            </a:r>
          </a:p>
          <a:p>
            <a:endParaRPr lang="cs-CZ" dirty="0">
              <a:latin typeface="Century Schoolbook" pitchFamily="18" charset="0"/>
            </a:endParaRPr>
          </a:p>
          <a:p>
            <a:endParaRPr lang="cs-CZ" dirty="0">
              <a:latin typeface="Century Schoolbook" pitchFamily="18" charset="0"/>
            </a:endParaRPr>
          </a:p>
          <a:p>
            <a:endParaRPr lang="cs-CZ" dirty="0">
              <a:latin typeface="Century Schoolbook" pitchFamily="18" charset="0"/>
            </a:endParaRPr>
          </a:p>
          <a:p>
            <a:endParaRPr lang="cs-CZ" dirty="0">
              <a:latin typeface="Century Schoolbook" pitchFamily="18" charset="0"/>
            </a:endParaRPr>
          </a:p>
          <a:p>
            <a:endParaRPr lang="cs-CZ" dirty="0">
              <a:latin typeface="Century Schoolbook" pitchFamily="18" charset="0"/>
            </a:endParaRP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0"/>
            <a:ext cx="8135937" cy="1357298"/>
          </a:xfrm>
        </p:spPr>
        <p:txBody>
          <a:bodyPr>
            <a:noAutofit/>
          </a:bodyPr>
          <a:lstStyle/>
          <a:p>
            <a:pPr eaLnBrk="1" fontAlgn="auto" hangingPunct="1">
              <a:spcAft>
                <a:spcPts val="0"/>
              </a:spcAft>
              <a:defRPr/>
            </a:pPr>
            <a:r>
              <a:rPr lang="cs-CZ" sz="2400" b="1" u="sng" dirty="0" smtClean="0">
                <a:solidFill>
                  <a:schemeClr val="tx1"/>
                </a:solidFill>
              </a:rPr>
              <a:t>Specifický cíl 2.2: </a:t>
            </a:r>
            <a:r>
              <a:rPr lang="cs-CZ" sz="2400" b="1" dirty="0" smtClean="0">
                <a:solidFill>
                  <a:schemeClr val="tx1"/>
                </a:solidFill>
              </a:rPr>
              <a:t/>
            </a:r>
            <a:br>
              <a:rPr lang="cs-CZ" sz="2400" b="1" dirty="0" smtClean="0">
                <a:solidFill>
                  <a:schemeClr val="tx1"/>
                </a:solidFill>
              </a:rPr>
            </a:br>
            <a:r>
              <a:rPr lang="cs-CZ" sz="2800" b="1" dirty="0" smtClean="0">
                <a:solidFill>
                  <a:schemeClr val="tx1"/>
                </a:solidFill>
              </a:rPr>
              <a:t>Zkvalitnit infrastrukturu  a zázemí pro zdravý a spokojený život v území</a:t>
            </a:r>
            <a:endParaRPr lang="cs-CZ" sz="2400" dirty="0"/>
          </a:p>
        </p:txBody>
      </p:sp>
      <p:sp>
        <p:nvSpPr>
          <p:cNvPr id="49155" name="Obdélník 3"/>
          <p:cNvSpPr>
            <a:spLocks noChangeArrowheads="1"/>
          </p:cNvSpPr>
          <p:nvPr/>
        </p:nvSpPr>
        <p:spPr bwMode="auto">
          <a:xfrm>
            <a:off x="539750" y="1484313"/>
            <a:ext cx="7632700" cy="5078412"/>
          </a:xfrm>
          <a:prstGeom prst="rect">
            <a:avLst/>
          </a:prstGeom>
          <a:noFill/>
          <a:ln w="9525">
            <a:noFill/>
            <a:miter lim="800000"/>
            <a:headEnd/>
            <a:tailEnd/>
          </a:ln>
        </p:spPr>
        <p:txBody>
          <a:bodyPr>
            <a:spAutoFit/>
          </a:bodyPr>
          <a:lstStyle/>
          <a:p>
            <a:endParaRPr lang="cs-CZ">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a:latin typeface="Century Schoolbook" pitchFamily="18" charset="0"/>
            </a:endParaRPr>
          </a:p>
        </p:txBody>
      </p:sp>
      <p:sp>
        <p:nvSpPr>
          <p:cNvPr id="49156" name="Obdélník 4"/>
          <p:cNvSpPr>
            <a:spLocks noChangeArrowheads="1"/>
          </p:cNvSpPr>
          <p:nvPr/>
        </p:nvSpPr>
        <p:spPr bwMode="auto">
          <a:xfrm>
            <a:off x="250824" y="1196974"/>
            <a:ext cx="8393141" cy="4585871"/>
          </a:xfrm>
          <a:prstGeom prst="rect">
            <a:avLst/>
          </a:prstGeom>
          <a:noFill/>
          <a:ln w="9525">
            <a:noFill/>
            <a:miter lim="800000"/>
            <a:headEnd/>
            <a:tailEnd/>
          </a:ln>
        </p:spPr>
        <p:txBody>
          <a:bodyPr wrap="square">
            <a:spAutoFit/>
          </a:bodyPr>
          <a:lstStyle/>
          <a:p>
            <a:pPr>
              <a:buClr>
                <a:schemeClr val="accent1"/>
              </a:buClr>
              <a:buFont typeface="Wingdings" pitchFamily="2" charset="2"/>
              <a:buChar char="q"/>
            </a:pPr>
            <a:r>
              <a:rPr lang="cs-CZ" sz="2000" b="1" i="1" dirty="0">
                <a:latin typeface="Century Schoolbook" pitchFamily="18" charset="0"/>
              </a:rPr>
              <a:t> Bytová výstavba</a:t>
            </a:r>
          </a:p>
          <a:p>
            <a:pPr>
              <a:buClr>
                <a:schemeClr val="accent1"/>
              </a:buClr>
              <a:buFont typeface="Wingdings" pitchFamily="2" charset="2"/>
              <a:buChar char="q"/>
            </a:pPr>
            <a:r>
              <a:rPr lang="cs-CZ" sz="2000" b="1" i="1" dirty="0">
                <a:latin typeface="Century Schoolbook" pitchFamily="18" charset="0"/>
              </a:rPr>
              <a:t>Zlepšení dopravní infrastruktury</a:t>
            </a:r>
          </a:p>
          <a:p>
            <a:endParaRPr lang="cs-CZ" b="1"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Výstavba </a:t>
            </a:r>
            <a:r>
              <a:rPr lang="cs-CZ" sz="2400" b="1" dirty="0" smtClean="0">
                <a:latin typeface="Century Schoolbook" pitchFamily="18" charset="0"/>
              </a:rPr>
              <a:t>cyklostezek</a:t>
            </a:r>
          </a:p>
          <a:p>
            <a:pPr algn="ctr">
              <a:buClr>
                <a:schemeClr val="accent1"/>
              </a:buClr>
            </a:pPr>
            <a:r>
              <a:rPr lang="cs-CZ" sz="2400" b="1" dirty="0" smtClean="0">
                <a:solidFill>
                  <a:srgbClr val="FF0000"/>
                </a:solidFill>
                <a:latin typeface="Century Schoolbook" pitchFamily="18" charset="0"/>
              </a:rPr>
              <a:t>(</a:t>
            </a:r>
            <a:r>
              <a:rPr lang="cs-CZ" sz="2400" b="1" dirty="0">
                <a:solidFill>
                  <a:srgbClr val="FF0000"/>
                </a:solidFill>
                <a:latin typeface="Century Schoolbook" pitchFamily="18" charset="0"/>
              </a:rPr>
              <a:t>opatření CLLD z IROP)</a:t>
            </a:r>
            <a:endParaRPr lang="cs-CZ" sz="2400" dirty="0">
              <a:solidFill>
                <a:srgbClr val="FF0000"/>
              </a:solidFill>
              <a:latin typeface="Century Schoolbook" pitchFamily="18" charset="0"/>
            </a:endParaRPr>
          </a:p>
          <a:p>
            <a:pPr algn="just"/>
            <a:r>
              <a:rPr lang="cs-CZ" sz="2400" dirty="0">
                <a:latin typeface="Century Schoolbook" pitchFamily="18" charset="0"/>
              </a:rPr>
              <a:t>Dořešit chybějící úseky pro </a:t>
            </a:r>
            <a:r>
              <a:rPr lang="cs-CZ" sz="2400" b="1" dirty="0">
                <a:latin typeface="Century Schoolbook" pitchFamily="18" charset="0"/>
              </a:rPr>
              <a:t>vytvoření nové trasy celostátní sítě spojující v severojižním směru Pardubický a Jihomoravský kraj. Vybudovat nové cyklostezky v rámci území MAS pro dopravu jak do zaměstnání a škol, tak i rekreaci místních obyvatel a souvisejícího zázemí. Výsadba zeleně kolem cyklostezek</a:t>
            </a:r>
            <a:r>
              <a:rPr lang="cs-CZ" sz="2000" b="1" dirty="0">
                <a:latin typeface="Century Schoolbook" pitchFamily="18" charset="0"/>
              </a:rPr>
              <a:t>.</a:t>
            </a: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42910" y="857232"/>
            <a:ext cx="8072494" cy="5693866"/>
          </a:xfrm>
          <a:prstGeom prst="rect">
            <a:avLst/>
          </a:prstGeom>
          <a:noFill/>
        </p:spPr>
        <p:txBody>
          <a:bodyPr wrap="square" rtlCol="0">
            <a:spAutoFit/>
          </a:bodyPr>
          <a:lstStyle/>
          <a:p>
            <a:r>
              <a:rPr lang="cs-CZ" sz="2400" b="1" i="1" dirty="0" smtClean="0">
                <a:latin typeface="Century Schoolbook" pitchFamily="18" charset="0"/>
              </a:rPr>
              <a:t> </a:t>
            </a:r>
            <a:endParaRPr lang="cs-CZ" sz="2800" dirty="0" smtClean="0">
              <a:latin typeface="Century Schoolbook" pitchFamily="18" charset="0"/>
            </a:endParaRPr>
          </a:p>
          <a:p>
            <a:pPr algn="ctr">
              <a:buClr>
                <a:schemeClr val="accent1"/>
              </a:buClr>
              <a:buFont typeface="Wingdings" pitchFamily="2" charset="2"/>
              <a:buChar char="q"/>
            </a:pPr>
            <a:r>
              <a:rPr lang="cs-CZ" sz="2800" b="1" dirty="0" smtClean="0">
                <a:latin typeface="Century Schoolbook" pitchFamily="18" charset="0"/>
              </a:rPr>
              <a:t> </a:t>
            </a:r>
            <a:r>
              <a:rPr lang="cs-CZ" sz="2400" b="1" dirty="0" smtClean="0">
                <a:latin typeface="Century Schoolbook" pitchFamily="18" charset="0"/>
              </a:rPr>
              <a:t>Dobudování technické infrastruktury</a:t>
            </a:r>
          </a:p>
          <a:p>
            <a:pPr algn="ctr">
              <a:buClr>
                <a:schemeClr val="accent1"/>
              </a:buClr>
            </a:pPr>
            <a:r>
              <a:rPr lang="cs-CZ" sz="2400" b="1" dirty="0" smtClean="0">
                <a:solidFill>
                  <a:srgbClr val="FF0000"/>
                </a:solidFill>
                <a:latin typeface="Century Schoolbook" pitchFamily="18" charset="0"/>
              </a:rPr>
              <a:t>(opatření CLLD z IROP, SC 2.1)</a:t>
            </a:r>
          </a:p>
          <a:p>
            <a:pPr algn="ctr">
              <a:buClr>
                <a:schemeClr val="accent1"/>
              </a:buClr>
            </a:pPr>
            <a:endParaRPr lang="cs-CZ" sz="2400" b="1" dirty="0" smtClean="0">
              <a:solidFill>
                <a:srgbClr val="FF0000"/>
              </a:solidFill>
              <a:latin typeface="Century Schoolbook" pitchFamily="18" charset="0"/>
            </a:endParaRPr>
          </a:p>
          <a:p>
            <a:pPr algn="ctr">
              <a:buClr>
                <a:schemeClr val="accent1"/>
              </a:buClr>
              <a:buFont typeface="Wingdings" pitchFamily="2" charset="2"/>
              <a:buChar char="q"/>
            </a:pPr>
            <a:endParaRPr lang="cs-CZ" sz="2400" b="1" dirty="0" smtClean="0">
              <a:latin typeface="Century Schoolbook" pitchFamily="18" charset="0"/>
            </a:endParaRPr>
          </a:p>
          <a:p>
            <a:pPr algn="ctr">
              <a:buClr>
                <a:schemeClr val="accent1"/>
              </a:buClr>
              <a:buFont typeface="Wingdings" pitchFamily="2" charset="2"/>
              <a:buChar char="q"/>
            </a:pPr>
            <a:r>
              <a:rPr lang="cs-CZ" sz="2400" b="1" dirty="0" smtClean="0">
                <a:latin typeface="Century Schoolbook" pitchFamily="18" charset="0"/>
              </a:rPr>
              <a:t>  Vznik nových a rozvoj existujících podnikatelských aktivit v oblasti sociálního podnikání</a:t>
            </a:r>
          </a:p>
          <a:p>
            <a:pPr algn="ctr">
              <a:buClr>
                <a:schemeClr val="accent1"/>
              </a:buClr>
            </a:pPr>
            <a:r>
              <a:rPr lang="cs-CZ" sz="2400" b="1" dirty="0" smtClean="0">
                <a:solidFill>
                  <a:srgbClr val="FF0000"/>
                </a:solidFill>
                <a:latin typeface="Century Schoolbook" pitchFamily="18" charset="0"/>
              </a:rPr>
              <a:t>(opatření CLLD z IROP, SC 2.2)</a:t>
            </a:r>
          </a:p>
          <a:p>
            <a:pPr algn="ctr">
              <a:buClr>
                <a:schemeClr val="accent1"/>
              </a:buClr>
            </a:pPr>
            <a:endParaRPr lang="cs-CZ" sz="2400" b="1" dirty="0" smtClean="0">
              <a:solidFill>
                <a:srgbClr val="FF0000"/>
              </a:solidFill>
              <a:latin typeface="Century Schoolbook" pitchFamily="18" charset="0"/>
            </a:endParaRPr>
          </a:p>
          <a:p>
            <a:endParaRPr lang="cs-CZ" sz="2400" b="1" dirty="0" smtClean="0">
              <a:latin typeface="Century Schoolbook" pitchFamily="18" charset="0"/>
            </a:endParaRPr>
          </a:p>
          <a:p>
            <a:endParaRPr lang="cs-CZ" sz="2400" b="1" dirty="0" smtClean="0">
              <a:latin typeface="Century Schoolbook" pitchFamily="18" charset="0"/>
            </a:endParaRPr>
          </a:p>
          <a:p>
            <a:pPr>
              <a:buClr>
                <a:schemeClr val="accent1"/>
              </a:buClr>
              <a:buFont typeface="Wingdings" pitchFamily="2" charset="2"/>
              <a:buChar char="q"/>
            </a:pPr>
            <a:r>
              <a:rPr lang="cs-CZ" sz="2000" b="1" i="1" dirty="0" smtClean="0">
                <a:latin typeface="Century Schoolbook" pitchFamily="18" charset="0"/>
              </a:rPr>
              <a:t> Rozvoj infrastruktury pro volný čas</a:t>
            </a:r>
          </a:p>
          <a:p>
            <a:pPr>
              <a:buClr>
                <a:schemeClr val="accent1"/>
              </a:buClr>
              <a:buFont typeface="Wingdings" pitchFamily="2" charset="2"/>
              <a:buChar char="q"/>
            </a:pPr>
            <a:r>
              <a:rPr lang="cs-CZ" sz="2400" b="1" i="1" dirty="0" smtClean="0">
                <a:latin typeface="Century Schoolbook" pitchFamily="18" charset="0"/>
              </a:rPr>
              <a:t> </a:t>
            </a:r>
            <a:r>
              <a:rPr lang="cs-CZ" sz="2000" b="1" i="1" dirty="0" smtClean="0">
                <a:latin typeface="Century Schoolbook" pitchFamily="18" charset="0"/>
              </a:rPr>
              <a:t>Podpora činnosti spolků</a:t>
            </a:r>
          </a:p>
          <a:p>
            <a:pPr algn="ctr">
              <a:buClr>
                <a:schemeClr val="accent1"/>
              </a:buClr>
            </a:pPr>
            <a:endParaRPr lang="cs-CZ" sz="24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188913"/>
            <a:ext cx="8137525" cy="1295400"/>
          </a:xfrm>
        </p:spPr>
        <p:txBody>
          <a:bodyPr>
            <a:normAutofit fontScale="90000"/>
          </a:bodyPr>
          <a:lstStyle/>
          <a:p>
            <a:pPr eaLnBrk="1" fontAlgn="auto" hangingPunct="1">
              <a:spcAft>
                <a:spcPts val="0"/>
              </a:spcAft>
              <a:defRPr/>
            </a:pPr>
            <a:r>
              <a:rPr lang="cs-CZ" sz="2700" b="1" u="sng" dirty="0" smtClean="0">
                <a:solidFill>
                  <a:schemeClr val="tx1"/>
                </a:solidFill>
              </a:rPr>
              <a:t/>
            </a:r>
            <a:br>
              <a:rPr lang="cs-CZ" sz="2700" b="1" u="sng" dirty="0" smtClean="0">
                <a:solidFill>
                  <a:schemeClr val="tx1"/>
                </a:solidFill>
              </a:rPr>
            </a:br>
            <a:r>
              <a:rPr lang="cs-CZ" sz="2700" b="1" u="sng" dirty="0" smtClean="0">
                <a:solidFill>
                  <a:schemeClr val="tx1"/>
                </a:solidFill>
              </a:rPr>
              <a:t/>
            </a:r>
            <a:br>
              <a:rPr lang="cs-CZ" sz="2700" b="1" u="sng" dirty="0" smtClean="0">
                <a:solidFill>
                  <a:schemeClr val="tx1"/>
                </a:solidFill>
              </a:rPr>
            </a:br>
            <a:r>
              <a:rPr lang="cs-CZ" sz="2700" b="1" u="sng" dirty="0" smtClean="0">
                <a:solidFill>
                  <a:schemeClr val="tx1"/>
                </a:solidFill>
              </a:rPr>
              <a:t>Specifický cíl 2.3: </a:t>
            </a:r>
            <a:r>
              <a:rPr lang="cs-CZ" sz="2700" b="1" dirty="0" smtClean="0">
                <a:solidFill>
                  <a:schemeClr val="tx1"/>
                </a:solidFill>
              </a:rPr>
              <a:t/>
            </a:r>
            <a:br>
              <a:rPr lang="cs-CZ" sz="2700" b="1" dirty="0" smtClean="0">
                <a:solidFill>
                  <a:schemeClr val="tx1"/>
                </a:solidFill>
              </a:rPr>
            </a:br>
            <a:r>
              <a:rPr lang="cs-CZ" sz="3100" b="1" dirty="0" smtClean="0">
                <a:solidFill>
                  <a:schemeClr val="tx1"/>
                </a:solidFill>
              </a:rPr>
              <a:t>Využít potenciál přírodního a kulturního dědictví území</a:t>
            </a:r>
            <a:endParaRPr lang="cs-CZ" dirty="0"/>
          </a:p>
        </p:txBody>
      </p:sp>
      <p:sp>
        <p:nvSpPr>
          <p:cNvPr id="50179" name="Obdélník 2"/>
          <p:cNvSpPr>
            <a:spLocks noChangeArrowheads="1"/>
          </p:cNvSpPr>
          <p:nvPr/>
        </p:nvSpPr>
        <p:spPr bwMode="auto">
          <a:xfrm>
            <a:off x="250825" y="1989138"/>
            <a:ext cx="7921625" cy="2678112"/>
          </a:xfrm>
          <a:prstGeom prst="rect">
            <a:avLst/>
          </a:prstGeom>
          <a:noFill/>
          <a:ln w="9525">
            <a:noFill/>
            <a:miter lim="800000"/>
            <a:headEnd/>
            <a:tailEnd/>
          </a:ln>
        </p:spPr>
        <p:txBody>
          <a:bodyPr>
            <a:spAutoFit/>
          </a:bodyPr>
          <a:lstStyle/>
          <a:p>
            <a:pPr>
              <a:buClr>
                <a:schemeClr val="accent1"/>
              </a:buClr>
              <a:buFont typeface="Wingdings" pitchFamily="2" charset="2"/>
              <a:buChar char="q"/>
            </a:pPr>
            <a:r>
              <a:rPr lang="cs-CZ" sz="2000" b="1" i="1">
                <a:latin typeface="Century Schoolbook" pitchFamily="18" charset="0"/>
              </a:rPr>
              <a:t> Rozvoj místních tradic a folkloru</a:t>
            </a:r>
          </a:p>
          <a:p>
            <a:pPr>
              <a:buClr>
                <a:schemeClr val="accent1"/>
              </a:buClr>
              <a:buFont typeface="Wingdings" pitchFamily="2" charset="2"/>
              <a:buChar char="q"/>
            </a:pPr>
            <a:endParaRPr lang="cs-CZ" sz="2000" b="1" i="1">
              <a:latin typeface="Century Schoolbook" pitchFamily="18" charset="0"/>
            </a:endParaRPr>
          </a:p>
          <a:p>
            <a:pPr>
              <a:buClr>
                <a:schemeClr val="accent1"/>
              </a:buClr>
              <a:buFont typeface="Wingdings" pitchFamily="2" charset="2"/>
              <a:buChar char="q"/>
            </a:pPr>
            <a:r>
              <a:rPr lang="cs-CZ" sz="2000" b="1" i="1">
                <a:latin typeface="Century Schoolbook" pitchFamily="18" charset="0"/>
              </a:rPr>
              <a:t> Péče o přírodní a kulturní dědictví</a:t>
            </a: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a:latin typeface="Century Schoolbook"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0"/>
            <a:ext cx="8501121" cy="993775"/>
          </a:xfrm>
        </p:spPr>
        <p:txBody>
          <a:bodyPr>
            <a:normAutofit/>
          </a:bodyPr>
          <a:lstStyle/>
          <a:p>
            <a:pPr eaLnBrk="1" fontAlgn="auto" hangingPunct="1">
              <a:spcAft>
                <a:spcPts val="0"/>
              </a:spcAft>
              <a:defRPr/>
            </a:pPr>
            <a:r>
              <a:rPr lang="cs-CZ" sz="2400" b="1" u="sng" dirty="0" smtClean="0">
                <a:solidFill>
                  <a:schemeClr val="tx1"/>
                </a:solidFill>
              </a:rPr>
              <a:t>Specifický cíl 3.1: </a:t>
            </a:r>
            <a:r>
              <a:rPr lang="cs-CZ" sz="2400" b="1" dirty="0" smtClean="0">
                <a:solidFill>
                  <a:schemeClr val="tx1"/>
                </a:solidFill>
              </a:rPr>
              <a:t/>
            </a:r>
            <a:br>
              <a:rPr lang="cs-CZ" sz="2400" b="1" dirty="0" smtClean="0">
                <a:solidFill>
                  <a:schemeClr val="tx1"/>
                </a:solidFill>
              </a:rPr>
            </a:br>
            <a:r>
              <a:rPr lang="cs-CZ" sz="2700" b="1" dirty="0" smtClean="0">
                <a:solidFill>
                  <a:schemeClr val="tx1"/>
                </a:solidFill>
              </a:rPr>
              <a:t>Zlepšit ekologické charakteristiky krajiny</a:t>
            </a:r>
            <a:endParaRPr lang="cs-CZ" sz="2400" dirty="0">
              <a:solidFill>
                <a:schemeClr val="tx1"/>
              </a:solidFill>
            </a:endParaRPr>
          </a:p>
        </p:txBody>
      </p:sp>
      <p:sp>
        <p:nvSpPr>
          <p:cNvPr id="51203" name="Obdélník 2"/>
          <p:cNvSpPr>
            <a:spLocks noChangeArrowheads="1"/>
          </p:cNvSpPr>
          <p:nvPr/>
        </p:nvSpPr>
        <p:spPr bwMode="auto">
          <a:xfrm>
            <a:off x="250825" y="1268413"/>
            <a:ext cx="8497888" cy="5201424"/>
          </a:xfrm>
          <a:prstGeom prst="rect">
            <a:avLst/>
          </a:prstGeom>
          <a:noFill/>
          <a:ln w="9525">
            <a:noFill/>
            <a:miter lim="800000"/>
            <a:headEnd/>
            <a:tailEnd/>
          </a:ln>
        </p:spPr>
        <p:txBody>
          <a:bodyPr wrap="square">
            <a:spAutoFit/>
          </a:bodyPr>
          <a:lstStyle/>
          <a:p>
            <a:pPr algn="ctr">
              <a:buClr>
                <a:schemeClr val="accent1"/>
              </a:buClr>
              <a:buFont typeface="Wingdings" pitchFamily="2" charset="2"/>
              <a:buChar char="q"/>
            </a:pPr>
            <a:r>
              <a:rPr lang="cs-CZ" sz="2400" b="1" dirty="0">
                <a:latin typeface="Century Schoolbook" pitchFamily="18" charset="0"/>
              </a:rPr>
              <a:t> Šetrné lesní a zemědělské hospodaření </a:t>
            </a:r>
          </a:p>
          <a:p>
            <a:pPr algn="ctr">
              <a:buClr>
                <a:schemeClr val="accent1"/>
              </a:buClr>
            </a:pPr>
            <a:r>
              <a:rPr lang="cs-CZ" sz="2400" b="1" dirty="0">
                <a:solidFill>
                  <a:srgbClr val="FF0000"/>
                </a:solidFill>
                <a:latin typeface="Century Schoolbook" pitchFamily="18" charset="0"/>
              </a:rPr>
              <a:t>(opatření CLLD z PRV)</a:t>
            </a:r>
            <a:endParaRPr lang="cs-CZ" sz="2400" dirty="0">
              <a:solidFill>
                <a:srgbClr val="FF0000"/>
              </a:solidFill>
              <a:latin typeface="Century Schoolbook" pitchFamily="18" charset="0"/>
            </a:endParaRPr>
          </a:p>
          <a:p>
            <a:pPr algn="just"/>
            <a:r>
              <a:rPr lang="cs-CZ" sz="2000" dirty="0">
                <a:latin typeface="Century Schoolbook" pitchFamily="18" charset="0"/>
              </a:rPr>
              <a:t>Podpora diverzifikace při zemědělském obhospodařování krajiny a důsledného dodržování </a:t>
            </a:r>
            <a:r>
              <a:rPr lang="cs-CZ" sz="2000" dirty="0" err="1">
                <a:latin typeface="Century Schoolbook" pitchFamily="18" charset="0"/>
              </a:rPr>
              <a:t>agroenvironmentálních</a:t>
            </a:r>
            <a:r>
              <a:rPr lang="cs-CZ" sz="2000" dirty="0">
                <a:latin typeface="Century Schoolbook" pitchFamily="18" charset="0"/>
              </a:rPr>
              <a:t> opatření. </a:t>
            </a:r>
            <a:r>
              <a:rPr lang="cs-CZ" sz="2000" b="1" dirty="0">
                <a:latin typeface="Century Schoolbook" pitchFamily="18" charset="0"/>
              </a:rPr>
              <a:t>Zlepšování přístupu k zemědělské a lesní půdě, předcházení poškozování lesů, investice ke zvýšení odolnosti a ekologické hodnoty</a:t>
            </a:r>
            <a:r>
              <a:rPr lang="cs-CZ" sz="2000" dirty="0">
                <a:latin typeface="Century Schoolbook" pitchFamily="18" charset="0"/>
              </a:rPr>
              <a:t> lesních ekosystémů. Umožňovat obcím a dalším vlastníkům a nájemcům lesů </a:t>
            </a:r>
            <a:r>
              <a:rPr lang="cs-CZ" sz="2000" b="1" dirty="0">
                <a:latin typeface="Century Schoolbook" pitchFamily="18" charset="0"/>
              </a:rPr>
              <a:t>nákup vybavení pro jejich ošetřování</a:t>
            </a:r>
            <a:r>
              <a:rPr lang="cs-CZ" sz="2000" dirty="0">
                <a:latin typeface="Century Schoolbook" pitchFamily="18" charset="0"/>
              </a:rPr>
              <a:t>. </a:t>
            </a:r>
          </a:p>
          <a:p>
            <a:endParaRPr lang="cs-CZ"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Péče o krajinnou a obecní zeleň </a:t>
            </a:r>
          </a:p>
          <a:p>
            <a:pPr algn="ctr">
              <a:buClr>
                <a:schemeClr val="accent1"/>
              </a:buClr>
            </a:pPr>
            <a:r>
              <a:rPr lang="cs-CZ" sz="2400" b="1" dirty="0">
                <a:solidFill>
                  <a:srgbClr val="FF0000"/>
                </a:solidFill>
                <a:latin typeface="Century Schoolbook" pitchFamily="18" charset="0"/>
              </a:rPr>
              <a:t>(opatření CLLD z PRV)</a:t>
            </a:r>
            <a:endParaRPr lang="cs-CZ" sz="2400" dirty="0">
              <a:solidFill>
                <a:srgbClr val="FF0000"/>
              </a:solidFill>
              <a:latin typeface="Century Schoolbook" pitchFamily="18" charset="0"/>
            </a:endParaRPr>
          </a:p>
          <a:p>
            <a:pPr algn="just"/>
            <a:r>
              <a:rPr lang="cs-CZ" sz="2000" dirty="0">
                <a:latin typeface="Century Schoolbook" pitchFamily="18" charset="0"/>
              </a:rPr>
              <a:t>Dbát o krajinný vzhled jak v </a:t>
            </a:r>
            <a:r>
              <a:rPr lang="cs-CZ" sz="2000" dirty="0" err="1">
                <a:latin typeface="Century Schoolbook" pitchFamily="18" charset="0"/>
              </a:rPr>
              <a:t>extravilánech</a:t>
            </a:r>
            <a:r>
              <a:rPr lang="cs-CZ" sz="2000" dirty="0">
                <a:latin typeface="Century Schoolbook" pitchFamily="18" charset="0"/>
              </a:rPr>
              <a:t>, tak v </a:t>
            </a:r>
            <a:r>
              <a:rPr lang="cs-CZ" sz="2000" dirty="0" err="1">
                <a:latin typeface="Century Schoolbook" pitchFamily="18" charset="0"/>
              </a:rPr>
              <a:t>intravilánech</a:t>
            </a:r>
            <a:r>
              <a:rPr lang="cs-CZ" sz="2000" dirty="0">
                <a:latin typeface="Century Schoolbook" pitchFamily="18" charset="0"/>
              </a:rPr>
              <a:t> obcí a měst zejména udržováním a </a:t>
            </a:r>
            <a:r>
              <a:rPr lang="cs-CZ" sz="2000" b="1" dirty="0">
                <a:latin typeface="Century Schoolbook" pitchFamily="18" charset="0"/>
              </a:rPr>
              <a:t>výsadbou zelně se zachováním původních druhů, obnovou stezek a stabilizačních krajinných prvků </a:t>
            </a:r>
            <a:r>
              <a:rPr lang="cs-CZ" sz="2000" dirty="0">
                <a:latin typeface="Century Schoolbook" pitchFamily="18" charset="0"/>
              </a:rPr>
              <a:t>a činit opatření k </a:t>
            </a:r>
            <a:r>
              <a:rPr lang="cs-CZ" sz="2000" b="1" dirty="0">
                <a:latin typeface="Century Schoolbook" pitchFamily="18" charset="0"/>
              </a:rPr>
              <a:t>likvidaci černých skládek.</a:t>
            </a:r>
            <a:endParaRPr lang="cs-CZ" b="1" dirty="0">
              <a:latin typeface="Century Schoolbook" pitchFamily="18" charset="0"/>
            </a:endParaRPr>
          </a:p>
          <a:p>
            <a:endParaRPr lang="cs-CZ" b="1" dirty="0">
              <a:latin typeface="Century Schoolbook"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délník 2"/>
          <p:cNvSpPr>
            <a:spLocks noChangeArrowheads="1"/>
          </p:cNvSpPr>
          <p:nvPr/>
        </p:nvSpPr>
        <p:spPr bwMode="auto">
          <a:xfrm>
            <a:off x="179388" y="260350"/>
            <a:ext cx="7921625" cy="3540125"/>
          </a:xfrm>
          <a:prstGeom prst="rect">
            <a:avLst/>
          </a:prstGeom>
          <a:noFill/>
          <a:ln w="9525">
            <a:noFill/>
            <a:miter lim="800000"/>
            <a:headEnd/>
            <a:tailEnd/>
          </a:ln>
        </p:spPr>
        <p:txBody>
          <a:bodyPr>
            <a:spAutoFit/>
          </a:bodyPr>
          <a:lstStyle/>
          <a:p>
            <a:endParaRPr lang="cs-CZ">
              <a:latin typeface="Century Schoolbook" pitchFamily="18" charset="0"/>
            </a:endParaRPr>
          </a:p>
          <a:p>
            <a:pPr>
              <a:buClr>
                <a:schemeClr val="accent1"/>
              </a:buClr>
              <a:buFont typeface="Wingdings" pitchFamily="2" charset="2"/>
              <a:buChar char="q"/>
            </a:pPr>
            <a:r>
              <a:rPr lang="cs-CZ" sz="2000" b="1" i="1">
                <a:latin typeface="Century Schoolbook" pitchFamily="18" charset="0"/>
              </a:rPr>
              <a:t> Prevence přírodních rizik</a:t>
            </a:r>
          </a:p>
          <a:p>
            <a:pPr>
              <a:buClr>
                <a:schemeClr val="accent1"/>
              </a:buClr>
              <a:buFont typeface="Wingdings" pitchFamily="2" charset="2"/>
              <a:buChar char="q"/>
            </a:pPr>
            <a:endParaRPr lang="cs-CZ" sz="2000" b="1" i="1">
              <a:latin typeface="Century Schoolbook" pitchFamily="18" charset="0"/>
            </a:endParaRPr>
          </a:p>
          <a:p>
            <a:pPr>
              <a:buClr>
                <a:schemeClr val="accent1"/>
              </a:buClr>
              <a:buFont typeface="Wingdings" pitchFamily="2" charset="2"/>
              <a:buChar char="q"/>
            </a:pPr>
            <a:r>
              <a:rPr lang="cs-CZ" sz="2000" b="1" i="1">
                <a:latin typeface="Century Schoolbook" pitchFamily="18" charset="0"/>
              </a:rPr>
              <a:t> Zlepšení odpadového hospodářství</a:t>
            </a:r>
          </a:p>
          <a:p>
            <a:pPr>
              <a:buClr>
                <a:schemeClr val="accent1"/>
              </a:buClr>
              <a:buFont typeface="Wingdings" pitchFamily="2" charset="2"/>
              <a:buChar char="q"/>
            </a:pPr>
            <a:endParaRPr lang="cs-CZ" sz="2000" b="1" i="1">
              <a:latin typeface="Century Schoolbook" pitchFamily="18" charset="0"/>
            </a:endParaRPr>
          </a:p>
          <a:p>
            <a:pPr>
              <a:buClr>
                <a:schemeClr val="accent1"/>
              </a:buClr>
              <a:buFont typeface="Wingdings" pitchFamily="2" charset="2"/>
              <a:buChar char="q"/>
            </a:pPr>
            <a:r>
              <a:rPr lang="cs-CZ" sz="2000" b="1" i="1">
                <a:latin typeface="Century Schoolbook" pitchFamily="18" charset="0"/>
              </a:rPr>
              <a:t> Realizace komplexních pozemkových úprav</a:t>
            </a: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b="1">
              <a:latin typeface="Century Schoolbook" pitchFamily="18" charset="0"/>
            </a:endParaRPr>
          </a:p>
          <a:p>
            <a:endParaRPr lang="cs-CZ">
              <a:latin typeface="Century Schoolboo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692150"/>
            <a:ext cx="7901014" cy="5400675"/>
          </a:xfrm>
        </p:spPr>
        <p:txBody>
          <a:bodyPr>
            <a:normAutofit fontScale="70000" lnSpcReduction="20000"/>
          </a:bodyPr>
          <a:lstStyle/>
          <a:p>
            <a:pPr>
              <a:buNone/>
            </a:pPr>
            <a:r>
              <a:rPr lang="cs-CZ" sz="3600" dirty="0" smtClean="0"/>
              <a:t>Základním </a:t>
            </a:r>
            <a:r>
              <a:rPr lang="cs-CZ" sz="3600" b="1" dirty="0" smtClean="0"/>
              <a:t>cílem MAS je zlepšovat kvality života a životního prostředí ve venkovských oblastech. </a:t>
            </a:r>
            <a:endParaRPr lang="cs-CZ" sz="3600" dirty="0" smtClean="0"/>
          </a:p>
          <a:p>
            <a:pPr>
              <a:buNone/>
            </a:pPr>
            <a:r>
              <a:rPr lang="cs-CZ" sz="3600" dirty="0" smtClean="0"/>
              <a:t>Jedním z nástrojů je také aktivní </a:t>
            </a:r>
            <a:r>
              <a:rPr lang="cs-CZ" sz="3600" b="1" dirty="0" smtClean="0"/>
              <a:t>získávání a rozdělování dotačních prostředků. </a:t>
            </a:r>
            <a:endParaRPr lang="cs-CZ" sz="3600" dirty="0" smtClean="0"/>
          </a:p>
          <a:p>
            <a:pPr>
              <a:buNone/>
            </a:pPr>
            <a:r>
              <a:rPr lang="cs-CZ" sz="3600" dirty="0" smtClean="0"/>
              <a:t>Metoda (nebo také </a:t>
            </a:r>
            <a:r>
              <a:rPr lang="cs-CZ" sz="3600" b="1" dirty="0" smtClean="0"/>
              <a:t>Přístup) LEADER </a:t>
            </a:r>
            <a:r>
              <a:rPr lang="cs-CZ" sz="3600" dirty="0" smtClean="0"/>
              <a:t>je založena na principu </a:t>
            </a:r>
            <a:r>
              <a:rPr lang="cs-CZ" sz="3600" b="1" dirty="0" smtClean="0"/>
              <a:t>zdola-nahoru. </a:t>
            </a:r>
            <a:r>
              <a:rPr lang="cs-CZ" sz="3600" dirty="0" smtClean="0"/>
              <a:t>Veškeré náměty a projekty by měly vycházet z myšlenek a podnětů místních venkovských subjektů a občanů, tedy zdola, nikoliv řízeny krajskou, státní nebo jinou politickou mocí shora. Čím více a rozmanitějších subjektů je v MAS zapojeno, tím lépe pro šíři nápadů a také pro její transparentní působení. </a:t>
            </a:r>
          </a:p>
          <a:p>
            <a:pPr>
              <a:buNone/>
            </a:pPr>
            <a:r>
              <a:rPr lang="cs-CZ" sz="3600" dirty="0" smtClean="0"/>
              <a:t> </a:t>
            </a:r>
            <a:r>
              <a:rPr lang="cs-CZ" sz="3600" b="1" dirty="0" smtClean="0"/>
              <a:t>MAS Svitava má nyní 33 členů</a:t>
            </a:r>
            <a:r>
              <a:rPr lang="cs-CZ" b="1" dirty="0" smtClean="0"/>
              <a:t>.</a:t>
            </a:r>
            <a:r>
              <a:rPr lang="cs-CZ" dirty="0" smtClean="0"/>
              <a:t/>
            </a:r>
            <a:br>
              <a:rPr lang="cs-CZ" dirty="0" smtClean="0"/>
            </a:br>
            <a:endParaRPr lang="cs-CZ" sz="3500" dirty="0"/>
          </a:p>
        </p:txBody>
      </p:sp>
      <p:pic>
        <p:nvPicPr>
          <p:cNvPr id="12291" name="Picture 2"/>
          <p:cNvPicPr>
            <a:picLocks noChangeAspect="1" noChangeArrowheads="1"/>
          </p:cNvPicPr>
          <p:nvPr/>
        </p:nvPicPr>
        <p:blipFill>
          <a:blip r:embed="rId2" cstate="print"/>
          <a:srcRect/>
          <a:stretch>
            <a:fillRect/>
          </a:stretch>
        </p:blipFill>
        <p:spPr bwMode="auto">
          <a:xfrm>
            <a:off x="7019925" y="4857761"/>
            <a:ext cx="1730375" cy="1571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188913"/>
            <a:ext cx="8135937" cy="1382699"/>
          </a:xfrm>
        </p:spPr>
        <p:txBody>
          <a:bodyPr>
            <a:noAutofit/>
          </a:bodyPr>
          <a:lstStyle/>
          <a:p>
            <a:pPr eaLnBrk="1" fontAlgn="auto" hangingPunct="1">
              <a:spcAft>
                <a:spcPts val="0"/>
              </a:spcAft>
              <a:defRPr/>
            </a:pPr>
            <a:r>
              <a:rPr lang="cs-CZ" sz="2400" b="1" u="sng" dirty="0" smtClean="0">
                <a:solidFill>
                  <a:schemeClr val="tx1"/>
                </a:solidFill>
              </a:rPr>
              <a:t>Specifický cíl 4.1: </a:t>
            </a:r>
            <a:r>
              <a:rPr lang="cs-CZ" sz="2400" b="1" dirty="0" smtClean="0">
                <a:solidFill>
                  <a:schemeClr val="tx1"/>
                </a:solidFill>
              </a:rPr>
              <a:t/>
            </a:r>
            <a:br>
              <a:rPr lang="cs-CZ" sz="2400" b="1" dirty="0" smtClean="0">
                <a:solidFill>
                  <a:schemeClr val="tx1"/>
                </a:solidFill>
              </a:rPr>
            </a:br>
            <a:r>
              <a:rPr lang="cs-CZ" sz="2800" b="1" dirty="0" smtClean="0">
                <a:solidFill>
                  <a:schemeClr val="tx1"/>
                </a:solidFill>
              </a:rPr>
              <a:t>Partnerské vztahy, součinnost obcí a spolupráce MAS </a:t>
            </a:r>
            <a:endParaRPr lang="cs-CZ" sz="2400" dirty="0"/>
          </a:p>
        </p:txBody>
      </p:sp>
      <p:sp>
        <p:nvSpPr>
          <p:cNvPr id="53251" name="Obdélník 2"/>
          <p:cNvSpPr>
            <a:spLocks noChangeArrowheads="1"/>
          </p:cNvSpPr>
          <p:nvPr/>
        </p:nvSpPr>
        <p:spPr bwMode="auto">
          <a:xfrm>
            <a:off x="0" y="1844675"/>
            <a:ext cx="9144001" cy="5447645"/>
          </a:xfrm>
          <a:prstGeom prst="rect">
            <a:avLst/>
          </a:prstGeom>
          <a:noFill/>
          <a:ln w="9525">
            <a:noFill/>
            <a:miter lim="800000"/>
            <a:headEnd/>
            <a:tailEnd/>
          </a:ln>
        </p:spPr>
        <p:txBody>
          <a:bodyPr wrap="square">
            <a:spAutoFit/>
          </a:bodyPr>
          <a:lstStyle/>
          <a:p>
            <a:pPr algn="ctr">
              <a:buClr>
                <a:schemeClr val="accent1"/>
              </a:buClr>
              <a:buFont typeface="Wingdings" pitchFamily="2" charset="2"/>
              <a:buChar char="q"/>
            </a:pPr>
            <a:endParaRPr lang="cs-CZ" sz="2400" b="1" dirty="0" smtClean="0">
              <a:latin typeface="Century Schoolbook" pitchFamily="18" charset="0"/>
            </a:endParaRPr>
          </a:p>
          <a:p>
            <a:pPr algn="ctr">
              <a:buClr>
                <a:schemeClr val="accent1"/>
              </a:buClr>
              <a:buFont typeface="Wingdings" pitchFamily="2" charset="2"/>
              <a:buChar char="q"/>
            </a:pPr>
            <a:r>
              <a:rPr lang="cs-CZ" sz="2400" b="1" dirty="0" smtClean="0">
                <a:latin typeface="Century Schoolbook" pitchFamily="18" charset="0"/>
              </a:rPr>
              <a:t> </a:t>
            </a:r>
            <a:r>
              <a:rPr lang="cs-CZ" sz="2400" b="1" dirty="0">
                <a:latin typeface="Century Schoolbook" pitchFamily="18" charset="0"/>
              </a:rPr>
              <a:t>Spolupráce obcí a koordinace aktivit na území </a:t>
            </a:r>
            <a:r>
              <a:rPr lang="cs-CZ" sz="2400" b="1" dirty="0" smtClean="0">
                <a:latin typeface="Century Schoolbook" pitchFamily="18" charset="0"/>
              </a:rPr>
              <a:t>MAS</a:t>
            </a:r>
          </a:p>
          <a:p>
            <a:pPr algn="ctr">
              <a:buClr>
                <a:schemeClr val="accent1"/>
              </a:buClr>
            </a:pPr>
            <a:r>
              <a:rPr lang="cs-CZ" sz="2400" b="1" dirty="0" smtClean="0">
                <a:solidFill>
                  <a:srgbClr val="FF0000"/>
                </a:solidFill>
                <a:latin typeface="Century Schoolbook" pitchFamily="18" charset="0"/>
              </a:rPr>
              <a:t>(opatření CLLD z PRV dle čl. 19.3)</a:t>
            </a:r>
            <a:endParaRPr lang="cs-CZ" sz="2400" b="1" dirty="0">
              <a:solidFill>
                <a:srgbClr val="FF0000"/>
              </a:solidFill>
              <a:latin typeface="Century Schoolbook" pitchFamily="18" charset="0"/>
            </a:endParaRPr>
          </a:p>
          <a:p>
            <a:pPr algn="ctr">
              <a:buClr>
                <a:schemeClr val="accent1"/>
              </a:buClr>
              <a:buFont typeface="Wingdings" pitchFamily="2" charset="2"/>
              <a:buChar char="q"/>
            </a:pPr>
            <a:endParaRPr lang="cs-CZ" sz="2400" b="1"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Aktivizace dětí a </a:t>
            </a:r>
            <a:r>
              <a:rPr lang="cs-CZ" sz="2400" b="1" dirty="0" smtClean="0">
                <a:latin typeface="Century Schoolbook" pitchFamily="18" charset="0"/>
              </a:rPr>
              <a:t>mládeže</a:t>
            </a:r>
          </a:p>
          <a:p>
            <a:pPr algn="ctr">
              <a:buClr>
                <a:schemeClr val="accent1"/>
              </a:buClr>
            </a:pPr>
            <a:r>
              <a:rPr lang="cs-CZ" sz="2400" b="1" dirty="0" smtClean="0">
                <a:solidFill>
                  <a:srgbClr val="FF0000"/>
                </a:solidFill>
                <a:latin typeface="Century Schoolbook" pitchFamily="18" charset="0"/>
              </a:rPr>
              <a:t>(opatření  CLLD z PRV dle čl. 19.3)</a:t>
            </a:r>
            <a:endParaRPr lang="cs-CZ" sz="2400" b="1" dirty="0">
              <a:solidFill>
                <a:srgbClr val="FF0000"/>
              </a:solidFill>
              <a:latin typeface="Century Schoolbook" pitchFamily="18" charset="0"/>
            </a:endParaRPr>
          </a:p>
          <a:p>
            <a:pPr algn="ctr">
              <a:buClr>
                <a:schemeClr val="accent1"/>
              </a:buClr>
              <a:buFont typeface="Wingdings" pitchFamily="2" charset="2"/>
              <a:buChar char="q"/>
            </a:pPr>
            <a:endParaRPr lang="cs-CZ" sz="2400" b="1" dirty="0">
              <a:latin typeface="Century Schoolbook" pitchFamily="18" charset="0"/>
            </a:endParaRPr>
          </a:p>
          <a:p>
            <a:pPr algn="ctr">
              <a:buClr>
                <a:schemeClr val="accent1"/>
              </a:buClr>
              <a:buFont typeface="Wingdings" pitchFamily="2" charset="2"/>
              <a:buChar char="q"/>
            </a:pPr>
            <a:r>
              <a:rPr lang="cs-CZ" sz="2400" b="1" dirty="0">
                <a:latin typeface="Century Schoolbook" pitchFamily="18" charset="0"/>
              </a:rPr>
              <a:t> Spolupráce s okolními </a:t>
            </a:r>
            <a:r>
              <a:rPr lang="cs-CZ" sz="2400" b="1" dirty="0" smtClean="0">
                <a:latin typeface="Century Schoolbook" pitchFamily="18" charset="0"/>
              </a:rPr>
              <a:t>regiony</a:t>
            </a:r>
          </a:p>
          <a:p>
            <a:pPr algn="ctr">
              <a:buClr>
                <a:schemeClr val="accent1"/>
              </a:buClr>
            </a:pPr>
            <a:r>
              <a:rPr lang="cs-CZ" sz="2400" b="1" dirty="0" smtClean="0">
                <a:solidFill>
                  <a:srgbClr val="FF0000"/>
                </a:solidFill>
                <a:latin typeface="Century Schoolbook" pitchFamily="18" charset="0"/>
              </a:rPr>
              <a:t>(opatření  CLLD z PRV dle čl. 19.3, 35)</a:t>
            </a:r>
          </a:p>
          <a:p>
            <a:pPr algn="ctr">
              <a:buClr>
                <a:schemeClr val="accent1"/>
              </a:buClr>
            </a:pPr>
            <a:endParaRPr lang="cs-CZ" sz="2400"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b="1" dirty="0">
              <a:latin typeface="Century Schoolbook" pitchFamily="18" charset="0"/>
            </a:endParaRPr>
          </a:p>
          <a:p>
            <a:endParaRPr lang="cs-CZ" dirty="0">
              <a:latin typeface="Century Schoolbook"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2082792"/>
          </a:xfrm>
        </p:spPr>
        <p:txBody>
          <a:bodyPr>
            <a:normAutofit fontScale="90000"/>
          </a:bodyPr>
          <a:lstStyle/>
          <a:p>
            <a:r>
              <a:rPr lang="cs-CZ" sz="2400" u="sng" dirty="0" smtClean="0">
                <a:solidFill>
                  <a:schemeClr val="tx1"/>
                </a:solidFill>
              </a:rPr>
              <a:t>Specifický cíl 4.2:</a:t>
            </a:r>
            <a:r>
              <a:rPr lang="cs-CZ" sz="2400" u="sng" dirty="0" smtClean="0"/>
              <a:t/>
            </a:r>
            <a:br>
              <a:rPr lang="cs-CZ" sz="2400" u="sng" dirty="0" smtClean="0"/>
            </a:br>
            <a:r>
              <a:rPr lang="cs-CZ" sz="3100" b="1" dirty="0" smtClean="0">
                <a:solidFill>
                  <a:schemeClr val="tx1"/>
                </a:solidFill>
              </a:rPr>
              <a:t>Posílení kapacit komunitně vedeného místního rozvoje za účelem zlepšení řídících a administrativních schopností </a:t>
            </a:r>
            <a:r>
              <a:rPr lang="cs-CZ" sz="2700" b="1" dirty="0" smtClean="0">
                <a:solidFill>
                  <a:schemeClr val="tx1"/>
                </a:solidFill>
              </a:rPr>
              <a:t>MAS</a:t>
            </a:r>
            <a:endParaRPr lang="cs-CZ" sz="2400" b="1" u="sng" dirty="0">
              <a:solidFill>
                <a:schemeClr val="tx1"/>
              </a:solidFill>
            </a:endParaRPr>
          </a:p>
        </p:txBody>
      </p:sp>
      <p:sp>
        <p:nvSpPr>
          <p:cNvPr id="4" name="TextovéPole 3"/>
          <p:cNvSpPr txBox="1"/>
          <p:nvPr/>
        </p:nvSpPr>
        <p:spPr>
          <a:xfrm>
            <a:off x="571472" y="2214554"/>
            <a:ext cx="7929618" cy="5093702"/>
          </a:xfrm>
          <a:prstGeom prst="rect">
            <a:avLst/>
          </a:prstGeom>
          <a:noFill/>
        </p:spPr>
        <p:txBody>
          <a:bodyPr wrap="square" rtlCol="0">
            <a:spAutoFit/>
          </a:bodyPr>
          <a:lstStyle/>
          <a:p>
            <a:pPr algn="ctr">
              <a:buClr>
                <a:schemeClr val="accent1"/>
              </a:buClr>
              <a:buFont typeface="Wingdings" pitchFamily="2" charset="2"/>
              <a:buChar char="q"/>
            </a:pPr>
            <a:endParaRPr lang="cs-CZ" b="1" dirty="0" smtClean="0">
              <a:latin typeface="Century Schoolbook" pitchFamily="18" charset="0"/>
            </a:endParaRPr>
          </a:p>
          <a:p>
            <a:pPr algn="ctr">
              <a:buClr>
                <a:schemeClr val="accent1"/>
              </a:buClr>
            </a:pPr>
            <a:r>
              <a:rPr lang="cs-CZ" sz="2000" dirty="0" smtClean="0">
                <a:latin typeface="+mn-lt"/>
              </a:rPr>
              <a:t>  </a:t>
            </a:r>
          </a:p>
          <a:p>
            <a:pPr algn="ctr">
              <a:buClr>
                <a:schemeClr val="accent1"/>
              </a:buClr>
              <a:buFont typeface="Wingdings" pitchFamily="2" charset="2"/>
              <a:buChar char="q"/>
            </a:pPr>
            <a:r>
              <a:rPr lang="cs-CZ" sz="2400" dirty="0" smtClean="0">
                <a:latin typeface="+mj-lt"/>
              </a:rPr>
              <a:t> </a:t>
            </a:r>
            <a:r>
              <a:rPr lang="cs-CZ" sz="2400" b="1" dirty="0" smtClean="0">
                <a:latin typeface="+mj-lt"/>
              </a:rPr>
              <a:t>Posílit biodiverzitu</a:t>
            </a:r>
          </a:p>
          <a:p>
            <a:pPr algn="ctr">
              <a:buClr>
                <a:schemeClr val="accent1"/>
              </a:buClr>
            </a:pPr>
            <a:r>
              <a:rPr lang="cs-CZ" sz="2400" b="1" dirty="0" smtClean="0">
                <a:solidFill>
                  <a:srgbClr val="FF0000"/>
                </a:solidFill>
                <a:latin typeface="+mj-lt"/>
              </a:rPr>
              <a:t>(opatření CLLD z OP ŽP, SC 4.2)</a:t>
            </a:r>
            <a:endParaRPr lang="cs-CZ" sz="900" b="1" dirty="0" smtClean="0">
              <a:solidFill>
                <a:srgbClr val="FF0000"/>
              </a:solidFill>
              <a:latin typeface="+mj-lt"/>
            </a:endParaRPr>
          </a:p>
          <a:p>
            <a:pPr algn="ctr">
              <a:buClr>
                <a:schemeClr val="accent1"/>
              </a:buClr>
            </a:pPr>
            <a:endParaRPr lang="cs-CZ" sz="900" dirty="0" smtClean="0">
              <a:solidFill>
                <a:srgbClr val="FF0000"/>
              </a:solidFill>
              <a:latin typeface="+mj-lt"/>
            </a:endParaRPr>
          </a:p>
          <a:p>
            <a:pPr eaLnBrk="1" hangingPunct="1">
              <a:buFont typeface="Wingdings" pitchFamily="2" charset="2"/>
              <a:buNone/>
            </a:pPr>
            <a:r>
              <a:rPr lang="cs-CZ" sz="2400" dirty="0" smtClean="0">
                <a:latin typeface="+mj-lt"/>
              </a:rPr>
              <a:t>Mají být vyčleněny dva typy opatření – bude upřesněno zda využití jen pro území CHKO (!?): </a:t>
            </a:r>
          </a:p>
          <a:p>
            <a:pPr eaLnBrk="1" hangingPunct="1">
              <a:buFont typeface="Wingdings" pitchFamily="2" charset="2"/>
              <a:buNone/>
            </a:pPr>
            <a:r>
              <a:rPr lang="cs-CZ" sz="2400" dirty="0" smtClean="0">
                <a:latin typeface="+mj-lt"/>
              </a:rPr>
              <a:t>a) likvidace a omezování výskytu vybraných invazních druhů rostlin (bolševník velkolepý a druhy rodu křídlatka) a</a:t>
            </a:r>
          </a:p>
          <a:p>
            <a:pPr eaLnBrk="1" hangingPunct="1">
              <a:buFont typeface="Wingdings" pitchFamily="2" charset="2"/>
              <a:buNone/>
            </a:pPr>
            <a:r>
              <a:rPr lang="cs-CZ" sz="2400" dirty="0" smtClean="0">
                <a:latin typeface="+mj-lt"/>
              </a:rPr>
              <a:t>b) výsadba dřevin na nelesní půdě v územích se schválenými plány péče. </a:t>
            </a:r>
          </a:p>
          <a:p>
            <a:pPr algn="ctr">
              <a:buClr>
                <a:schemeClr val="accent1"/>
              </a:buClr>
            </a:pPr>
            <a:endParaRPr lang="cs-CZ" sz="2400" dirty="0" smtClean="0">
              <a:solidFill>
                <a:srgbClr val="FF0000"/>
              </a:solidFill>
              <a:latin typeface="+mn-lt"/>
            </a:endParaRPr>
          </a:p>
          <a:p>
            <a:pPr algn="ctr">
              <a:buClr>
                <a:schemeClr val="accent1"/>
              </a:buClr>
            </a:pPr>
            <a:endParaRPr lang="cs-CZ" sz="1000" dirty="0" smtClean="0">
              <a:solidFill>
                <a:srgbClr val="FF0000"/>
              </a:solidFill>
              <a:latin typeface="+mn-lt"/>
            </a:endParaRPr>
          </a:p>
          <a:p>
            <a:pPr algn="ctr">
              <a:buClr>
                <a:schemeClr val="accent1"/>
              </a:buClr>
            </a:pPr>
            <a:endParaRPr lang="cs-CZ" sz="1000" dirty="0" smtClean="0">
              <a:solidFill>
                <a:srgbClr val="FF0000"/>
              </a:solidFill>
              <a:latin typeface="+mn-lt"/>
            </a:endParaRPr>
          </a:p>
          <a:p>
            <a:pPr algn="ctr">
              <a:buClr>
                <a:schemeClr val="accent1"/>
              </a:buClr>
              <a:buFont typeface="Wingdings" pitchFamily="2" charset="2"/>
              <a:buChar char="q"/>
            </a:pPr>
            <a:endParaRPr lang="cs-CZ"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142852"/>
            <a:ext cx="8715436" cy="928694"/>
          </a:xfrm>
        </p:spPr>
        <p:txBody>
          <a:bodyPr>
            <a:normAutofit fontScale="90000"/>
          </a:bodyPr>
          <a:lstStyle/>
          <a:p>
            <a:r>
              <a:rPr lang="cs-CZ" b="1" dirty="0" smtClean="0"/>
              <a:t/>
            </a:r>
            <a:br>
              <a:rPr lang="cs-CZ" b="1" dirty="0" smtClean="0"/>
            </a:br>
            <a:r>
              <a:rPr lang="cs-CZ" b="1" dirty="0" smtClean="0"/>
              <a:t/>
            </a:r>
            <a:br>
              <a:rPr lang="cs-CZ" b="1" dirty="0" smtClean="0"/>
            </a:br>
            <a:r>
              <a:rPr lang="cs-CZ" sz="2700" b="1" dirty="0" smtClean="0"/>
              <a:t>POŽADAVEK K </a:t>
            </a:r>
            <a:r>
              <a:rPr lang="cs-CZ" sz="3600" b="1" dirty="0" smtClean="0"/>
              <a:t>rozšíření dotací</a:t>
            </a:r>
            <a:r>
              <a:rPr lang="cs-CZ" sz="2700" b="1" dirty="0" smtClean="0"/>
              <a:t> VENKOVU:</a:t>
            </a:r>
            <a:r>
              <a:rPr lang="cs-CZ" dirty="0" smtClean="0"/>
              <a:t/>
            </a:r>
            <a:br>
              <a:rPr lang="cs-CZ" dirty="0" smtClean="0"/>
            </a:br>
            <a:endParaRPr lang="cs-CZ" dirty="0"/>
          </a:p>
        </p:txBody>
      </p:sp>
      <p:sp>
        <p:nvSpPr>
          <p:cNvPr id="3" name="TextovéPole 2"/>
          <p:cNvSpPr txBox="1"/>
          <p:nvPr/>
        </p:nvSpPr>
        <p:spPr>
          <a:xfrm>
            <a:off x="428597" y="928671"/>
            <a:ext cx="8286808" cy="5632311"/>
          </a:xfrm>
          <a:prstGeom prst="rect">
            <a:avLst/>
          </a:prstGeom>
          <a:noFill/>
        </p:spPr>
        <p:txBody>
          <a:bodyPr wrap="square" rtlCol="0">
            <a:spAutoFit/>
          </a:bodyPr>
          <a:lstStyle/>
          <a:p>
            <a:r>
              <a:rPr lang="cs-CZ" sz="2400" u="sng" dirty="0" smtClean="0"/>
              <a:t>SPOLEČNÉ PROHLÁŠENÍ </a:t>
            </a:r>
            <a:r>
              <a:rPr lang="cs-CZ" sz="2400" b="1" u="sng" dirty="0" smtClean="0"/>
              <a:t>NS MAS A SMS</a:t>
            </a:r>
            <a:r>
              <a:rPr lang="cs-CZ" sz="2400" u="sng" dirty="0" smtClean="0"/>
              <a:t> z 20. 1. 2015:</a:t>
            </a:r>
          </a:p>
          <a:p>
            <a:r>
              <a:rPr lang="cs-CZ" sz="2400" dirty="0" smtClean="0"/>
              <a:t>..vznášíme požadavek na širší obsahové zaměření </a:t>
            </a:r>
            <a:r>
              <a:rPr lang="cs-CZ" sz="2400" b="1" dirty="0" smtClean="0"/>
              <a:t>PRV v iniciativě</a:t>
            </a:r>
            <a:r>
              <a:rPr lang="cs-CZ" sz="2400" b="1" i="1" dirty="0" smtClean="0"/>
              <a:t> LEADER</a:t>
            </a:r>
            <a:r>
              <a:rPr lang="cs-CZ" sz="2400" i="1" dirty="0" smtClean="0"/>
              <a:t> bez požadavku navýšení alokací v těchto oblastech:</a:t>
            </a:r>
          </a:p>
          <a:p>
            <a:endParaRPr lang="cs-CZ" sz="2400" i="1" dirty="0" smtClean="0"/>
          </a:p>
          <a:p>
            <a:r>
              <a:rPr lang="cs-CZ" sz="2400" b="1" dirty="0" smtClean="0"/>
              <a:t>Článek 19 – Rozvoj zemědělských podniků a </a:t>
            </a:r>
          </a:p>
          <a:p>
            <a:r>
              <a:rPr lang="cs-CZ" sz="2400" b="1" dirty="0" smtClean="0"/>
              <a:t>podnikatelské činnosti</a:t>
            </a:r>
          </a:p>
          <a:p>
            <a:r>
              <a:rPr lang="pl-PL" sz="2400" dirty="0" smtClean="0"/>
              <a:t>a) podporu na zahájení podnikatelské činnosti pro:</a:t>
            </a:r>
          </a:p>
          <a:p>
            <a:r>
              <a:rPr lang="cs-CZ" sz="2400" dirty="0" smtClean="0"/>
              <a:t>i. mladé zemědělce,</a:t>
            </a:r>
          </a:p>
          <a:p>
            <a:r>
              <a:rPr lang="cs-CZ" sz="2400" dirty="0" err="1" smtClean="0"/>
              <a:t>ii</a:t>
            </a:r>
            <a:r>
              <a:rPr lang="cs-CZ" sz="2400" dirty="0" smtClean="0"/>
              <a:t>. nezemědělské činnosti ve venkovských oblastech,</a:t>
            </a:r>
          </a:p>
          <a:p>
            <a:r>
              <a:rPr lang="cs-CZ" sz="2400" dirty="0" err="1" smtClean="0"/>
              <a:t>iii</a:t>
            </a:r>
            <a:r>
              <a:rPr lang="cs-CZ" sz="2400" dirty="0" smtClean="0"/>
              <a:t>. rozvoj malých zemědělských podniků;</a:t>
            </a:r>
          </a:p>
          <a:p>
            <a:r>
              <a:rPr lang="cs-CZ" sz="2400" dirty="0" smtClean="0"/>
              <a:t>b) investice na založení a rozvoj nezemědělských činností;</a:t>
            </a:r>
          </a:p>
          <a:p>
            <a:r>
              <a:rPr lang="cs-CZ" sz="2400" dirty="0" smtClean="0"/>
              <a:t>c) roční nebo jednorázové platby zemědělcům způsobilým </a:t>
            </a:r>
          </a:p>
          <a:p>
            <a:r>
              <a:rPr lang="cs-CZ" sz="2400" dirty="0" smtClean="0"/>
              <a:t>pro režim malých zemědělců</a:t>
            </a:r>
            <a:endParaRPr lang="cs-CZ" sz="2400" i="1" dirty="0" smtClean="0"/>
          </a:p>
          <a:p>
            <a:endParaRPr lang="cs-CZ" sz="2400" u="sn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85720" y="214290"/>
            <a:ext cx="8501122" cy="6678751"/>
          </a:xfrm>
          <a:prstGeom prst="rect">
            <a:avLst/>
          </a:prstGeom>
          <a:noFill/>
        </p:spPr>
        <p:txBody>
          <a:bodyPr wrap="square" rtlCol="0">
            <a:spAutoFit/>
          </a:bodyPr>
          <a:lstStyle/>
          <a:p>
            <a:r>
              <a:rPr lang="cs-CZ" sz="2400" b="1" dirty="0" smtClean="0"/>
              <a:t>Článek 20 – Základní služby a obnova vesnic,</a:t>
            </a:r>
            <a:r>
              <a:rPr lang="cs-CZ" sz="2400" dirty="0" smtClean="0"/>
              <a:t> </a:t>
            </a:r>
          </a:p>
          <a:p>
            <a:r>
              <a:rPr lang="cs-CZ" sz="2400" dirty="0" smtClean="0"/>
              <a:t>- investice do budování, zlepšování nebo rozšiřování všech typů drobné infrastruktury, včetně  investic do energie z obnovitelných zdrojů a do úspor energií;</a:t>
            </a:r>
          </a:p>
          <a:p>
            <a:r>
              <a:rPr lang="cs-CZ" sz="2400" dirty="0" smtClean="0"/>
              <a:t>- investice do zřizování, zlepšování nebo rozšiřování místních základních služeb pro venkovské obyvatelstvo, včetně oblasti volného času a kultury, a do související infrastruktury;</a:t>
            </a:r>
          </a:p>
          <a:p>
            <a:r>
              <a:rPr lang="cs-CZ" sz="2400" dirty="0" smtClean="0"/>
              <a:t>-  investice k zachování, obnově krajiny, kulturního a přírodního dědictví vesnic, </a:t>
            </a:r>
          </a:p>
          <a:p>
            <a:r>
              <a:rPr lang="cs-CZ" sz="2400" dirty="0" smtClean="0"/>
              <a:t>- investice zaměřené na rekonstrukci budov či uvnitř venkovských sídel v zájmu zlepšení kvality života nebo zlepšení životního prostředí dané obce.</a:t>
            </a:r>
          </a:p>
          <a:p>
            <a:r>
              <a:rPr lang="cs-CZ" sz="2400" dirty="0" smtClean="0"/>
              <a:t>Podpora v rámci těchto opatření se bude týkat pouze drobné infrastruktury. Způsobilé pro podporu budou projekty drobné infrastruktury a </a:t>
            </a:r>
            <a:r>
              <a:rPr lang="cs-CZ" sz="2400" b="1" dirty="0" smtClean="0"/>
              <a:t>za podmínky, že budou prováděny podle plánů rozvoje venkovských obcí a v souladu se strategií místního rozvoje (MAS).</a:t>
            </a:r>
          </a:p>
          <a:p>
            <a:endParaRPr lang="cs-CZ"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Elektronická metodická</a:t>
            </a:r>
            <a:br>
              <a:rPr lang="cs-CZ" b="1" dirty="0" smtClean="0"/>
            </a:br>
            <a:r>
              <a:rPr lang="cs-CZ" b="1" dirty="0" smtClean="0"/>
              <a:t>podpora rozvojových dokumentů obcí</a:t>
            </a:r>
            <a:endParaRPr lang="cs-CZ" b="1" dirty="0"/>
          </a:p>
        </p:txBody>
      </p:sp>
      <p:sp>
        <p:nvSpPr>
          <p:cNvPr id="3" name="TextovéPole 2"/>
          <p:cNvSpPr txBox="1"/>
          <p:nvPr/>
        </p:nvSpPr>
        <p:spPr>
          <a:xfrm>
            <a:off x="357158" y="1643050"/>
            <a:ext cx="8109912" cy="3785652"/>
          </a:xfrm>
          <a:prstGeom prst="rect">
            <a:avLst/>
          </a:prstGeom>
          <a:noFill/>
        </p:spPr>
        <p:txBody>
          <a:bodyPr wrap="square" rtlCol="0">
            <a:spAutoFit/>
          </a:bodyPr>
          <a:lstStyle/>
          <a:p>
            <a:pPr algn="ctr"/>
            <a:r>
              <a:rPr lang="cs-CZ" sz="2400" dirty="0" smtClean="0"/>
              <a:t>Jde o software k vytvoření plánu rozvoje obcí s možností zapojení MAS. MAS budou proškoleny a mohly by obcím s využitím software pomoci a minimálně by pomohly s jejich komunitním projednáváním. </a:t>
            </a:r>
          </a:p>
          <a:p>
            <a:endParaRPr lang="cs-CZ" sz="2400" dirty="0" smtClean="0"/>
          </a:p>
          <a:p>
            <a:pPr algn="ctr"/>
            <a:r>
              <a:rPr lang="cs-CZ" sz="2400" dirty="0" smtClean="0"/>
              <a:t>Aplikace je součástí metodické pomoci MMR obcím v oblasti jejich rozvoje. V roce 2013 ji publikovalo MMR</a:t>
            </a:r>
          </a:p>
          <a:p>
            <a:pPr algn="ctr"/>
            <a:r>
              <a:rPr lang="cs-CZ" sz="2400" dirty="0" smtClean="0"/>
              <a:t> a nyní byla uvedena do provozu i aplikace </a:t>
            </a:r>
            <a:r>
              <a:rPr lang="cs-CZ" sz="2400" b="1" dirty="0" smtClean="0">
                <a:hlinkClick r:id="rId2" tooltip="Odkaz bude otevřen v novém okně."/>
              </a:rPr>
              <a:t>www.</a:t>
            </a:r>
            <a:r>
              <a:rPr lang="cs-CZ" sz="2400" b="1" dirty="0" err="1" smtClean="0">
                <a:hlinkClick r:id="rId2" tooltip="Odkaz bude otevřen v novém okně."/>
              </a:rPr>
              <a:t>obcepro.cz</a:t>
            </a:r>
            <a:r>
              <a:rPr lang="cs-CZ" sz="2400" b="1" dirty="0" smtClean="0"/>
              <a:t>,</a:t>
            </a:r>
            <a:r>
              <a:rPr lang="cs-CZ" sz="2400" dirty="0" smtClean="0"/>
              <a:t> </a:t>
            </a:r>
          </a:p>
          <a:p>
            <a:pPr algn="ctr"/>
            <a:r>
              <a:rPr lang="cs-CZ" sz="2400" dirty="0" smtClean="0"/>
              <a:t>zjednodušující tvorbu </a:t>
            </a:r>
            <a:r>
              <a:rPr lang="cs-CZ" sz="2400" b="1" dirty="0" smtClean="0"/>
              <a:t>programu rozvoje obce</a:t>
            </a:r>
            <a:r>
              <a:rPr lang="cs-CZ" sz="2400" dirty="0" smtClean="0"/>
              <a:t>.</a:t>
            </a:r>
            <a:endParaRPr lang="cs-CZ"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14290"/>
            <a:ext cx="8501122" cy="6217087"/>
          </a:xfrm>
          <a:prstGeom prst="rect">
            <a:avLst/>
          </a:prstGeom>
          <a:noFill/>
        </p:spPr>
        <p:txBody>
          <a:bodyPr wrap="square" rtlCol="0">
            <a:spAutoFit/>
          </a:bodyPr>
          <a:lstStyle/>
          <a:p>
            <a:r>
              <a:rPr lang="cs-CZ" sz="3200" b="1" dirty="0" smtClean="0"/>
              <a:t>Postup k získání dotace ze strukturálních </a:t>
            </a:r>
          </a:p>
          <a:p>
            <a:r>
              <a:rPr lang="cs-CZ" sz="3200" b="1" dirty="0" smtClean="0"/>
              <a:t>fondů nebo prostřednictvím MAS </a:t>
            </a:r>
          </a:p>
          <a:p>
            <a:pPr algn="just"/>
            <a:r>
              <a:rPr lang="cs-CZ" sz="2800" dirty="0" smtClean="0"/>
              <a:t>zahrnuje několik základních kroků - od </a:t>
            </a:r>
            <a:r>
              <a:rPr lang="cs-CZ" sz="2800" b="1" dirty="0" smtClean="0"/>
              <a:t>vytvoření </a:t>
            </a:r>
          </a:p>
          <a:p>
            <a:pPr algn="just"/>
            <a:r>
              <a:rPr lang="cs-CZ" sz="2800" b="1" dirty="0" smtClean="0"/>
              <a:t>projektového záměru</a:t>
            </a:r>
            <a:r>
              <a:rPr lang="cs-CZ" sz="2800" dirty="0" smtClean="0"/>
              <a:t>, určení vhodného operačního </a:t>
            </a:r>
          </a:p>
          <a:p>
            <a:pPr algn="just"/>
            <a:r>
              <a:rPr lang="cs-CZ" sz="2800" dirty="0" smtClean="0"/>
              <a:t>programu ke zpracování a samotného předložení </a:t>
            </a:r>
          </a:p>
          <a:p>
            <a:pPr algn="just"/>
            <a:r>
              <a:rPr lang="cs-CZ" sz="2800" dirty="0" smtClean="0"/>
              <a:t>žádosti o dotaci. Celý proces pak pokračuje realizací </a:t>
            </a:r>
          </a:p>
          <a:p>
            <a:pPr algn="just"/>
            <a:r>
              <a:rPr lang="cs-CZ" sz="2800" dirty="0" smtClean="0"/>
              <a:t>podpořeného projektu, ke které se váží určité </a:t>
            </a:r>
          </a:p>
          <a:p>
            <a:pPr algn="just"/>
            <a:r>
              <a:rPr lang="cs-CZ" sz="2800" dirty="0" smtClean="0"/>
              <a:t>povinnosti vyplývající z pravidel pro projekty financované ze strukturálních fondů. </a:t>
            </a:r>
          </a:p>
          <a:p>
            <a:r>
              <a:rPr lang="cs-CZ" b="1" dirty="0" smtClean="0"/>
              <a:t>3) </a:t>
            </a:r>
            <a:r>
              <a:rPr lang="cs-CZ" b="1" u="sng" dirty="0" smtClean="0">
                <a:hlinkClick r:id="rId2"/>
              </a:rPr>
              <a:t>Zpracování žádosti o dotaci</a:t>
            </a:r>
            <a:r>
              <a:rPr lang="cs-CZ" b="1" dirty="0" smtClean="0"/>
              <a:t> v MS2014+</a:t>
            </a:r>
          </a:p>
          <a:p>
            <a:r>
              <a:rPr lang="cs-CZ" b="1" dirty="0" smtClean="0"/>
              <a:t>4) </a:t>
            </a:r>
            <a:r>
              <a:rPr lang="cs-CZ" b="1" u="sng" dirty="0" smtClean="0">
                <a:hlinkClick r:id="rId2"/>
              </a:rPr>
              <a:t>Výzva k předkládání žádostí o dotaci</a:t>
            </a:r>
            <a:r>
              <a:rPr lang="cs-CZ" b="1" dirty="0" smtClean="0"/>
              <a:t> momentálně stav vyhlášených výzev k 1.11.2014</a:t>
            </a:r>
          </a:p>
          <a:p>
            <a:endParaRPr lang="cs-CZ" b="1" dirty="0" smtClean="0"/>
          </a:p>
          <a:p>
            <a:r>
              <a:rPr lang="cs-CZ" sz="2400" b="1" dirty="0" smtClean="0"/>
              <a:t>Podrobnosti a návody na:</a:t>
            </a:r>
          </a:p>
          <a:p>
            <a:r>
              <a:rPr lang="cs-CZ" sz="2400" dirty="0" smtClean="0"/>
              <a:t> </a:t>
            </a:r>
            <a:r>
              <a:rPr lang="cs-CZ" sz="2400" u="sng" dirty="0" smtClean="0">
                <a:hlinkClick r:id="rId2"/>
              </a:rPr>
              <a:t>http://www.</a:t>
            </a:r>
            <a:r>
              <a:rPr lang="cs-CZ" sz="2400" u="sng" dirty="0" err="1" smtClean="0">
                <a:hlinkClick r:id="rId2"/>
              </a:rPr>
              <a:t>strukturalni</a:t>
            </a:r>
            <a:r>
              <a:rPr lang="cs-CZ" sz="2400" u="sng" dirty="0" smtClean="0">
                <a:hlinkClick r:id="rId2"/>
              </a:rPr>
              <a:t>-fondy.</a:t>
            </a:r>
            <a:r>
              <a:rPr lang="cs-CZ" sz="2400" u="sng" dirty="0" err="1" smtClean="0">
                <a:hlinkClick r:id="rId2"/>
              </a:rPr>
              <a:t>cz</a:t>
            </a:r>
            <a:r>
              <a:rPr lang="cs-CZ" sz="2400" u="sng" dirty="0" smtClean="0">
                <a:hlinkClick r:id="rId2"/>
              </a:rPr>
              <a:t>/</a:t>
            </a:r>
            <a:r>
              <a:rPr lang="cs-CZ" sz="2400" u="sng" dirty="0" err="1" smtClean="0">
                <a:hlinkClick r:id="rId2"/>
              </a:rPr>
              <a:t>cs</a:t>
            </a:r>
            <a:r>
              <a:rPr lang="cs-CZ" sz="2400" u="sng" dirty="0" smtClean="0">
                <a:hlinkClick r:id="rId2"/>
              </a:rPr>
              <a:t>/Jak-na-projekt</a:t>
            </a:r>
            <a:r>
              <a:rPr lang="cs-CZ" sz="2400" dirty="0" smtClean="0"/>
              <a:t>  </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6059488" cy="633412"/>
          </a:xfrm>
        </p:spPr>
        <p:txBody>
          <a:bodyPr/>
          <a:lstStyle/>
          <a:p>
            <a:pPr algn="ctr" eaLnBrk="1" fontAlgn="auto" hangingPunct="1">
              <a:spcAft>
                <a:spcPts val="0"/>
              </a:spcAft>
              <a:defRPr/>
            </a:pPr>
            <a:r>
              <a:rPr lang="cs-CZ" b="1" dirty="0" smtClean="0"/>
              <a:t>Strategické plány </a:t>
            </a:r>
            <a:endParaRPr lang="cs-CZ" b="1" dirty="0"/>
          </a:p>
        </p:txBody>
      </p:sp>
      <p:sp>
        <p:nvSpPr>
          <p:cNvPr id="13315" name="Zástupný symbol pro obsah 2"/>
          <p:cNvSpPr>
            <a:spLocks noGrp="1"/>
          </p:cNvSpPr>
          <p:nvPr>
            <p:ph sz="quarter" idx="1"/>
          </p:nvPr>
        </p:nvSpPr>
        <p:spPr>
          <a:xfrm>
            <a:off x="457200" y="1125538"/>
            <a:ext cx="5410200" cy="5399087"/>
          </a:xfrm>
        </p:spPr>
        <p:txBody>
          <a:bodyPr/>
          <a:lstStyle/>
          <a:p>
            <a:pPr algn="just" eaLnBrk="1" hangingPunct="1">
              <a:buFont typeface="Wingdings" pitchFamily="2" charset="2"/>
              <a:buNone/>
            </a:pPr>
            <a:endParaRPr lang="cs-CZ" sz="2800" dirty="0" smtClean="0"/>
          </a:p>
          <a:p>
            <a:r>
              <a:rPr lang="cs-CZ" dirty="0" smtClean="0"/>
              <a:t>MAS vypracovala v roce 2007 Rozvojový strategický plán území a v roce 2008 jej pak rozpracovala na období do konce roku 2013 do Strategického plánu Leader s názvem </a:t>
            </a:r>
            <a:r>
              <a:rPr lang="cs-CZ" b="1" dirty="0" smtClean="0"/>
              <a:t>„Nehledáme pramen řeky Svitavy, ale jak podél toku řeky lépe žít“</a:t>
            </a:r>
            <a:r>
              <a:rPr lang="cs-CZ" dirty="0" smtClean="0"/>
              <a:t> a na jeho základě pak obdržela v letech 2009 až 2013 </a:t>
            </a:r>
            <a:r>
              <a:rPr lang="cs-CZ" b="1" dirty="0" smtClean="0"/>
              <a:t>alokace z Programu rozvoje venkova Ministerstva zemědělství ČR.</a:t>
            </a:r>
            <a:endParaRPr lang="cs-CZ" dirty="0" smtClean="0"/>
          </a:p>
          <a:p>
            <a:pPr>
              <a:buNone/>
            </a:pPr>
            <a:r>
              <a:rPr lang="cs-CZ" sz="2000" dirty="0" smtClean="0"/>
              <a:t/>
            </a:r>
            <a:br>
              <a:rPr lang="cs-CZ" sz="2000" dirty="0" smtClean="0"/>
            </a:br>
            <a:endParaRPr lang="cs-CZ" sz="2200" b="1" dirty="0" smtClean="0"/>
          </a:p>
        </p:txBody>
      </p:sp>
      <p:pic>
        <p:nvPicPr>
          <p:cNvPr id="13316" name="Picture 2"/>
          <p:cNvPicPr>
            <a:picLocks noChangeAspect="1" noChangeArrowheads="1"/>
          </p:cNvPicPr>
          <p:nvPr/>
        </p:nvPicPr>
        <p:blipFill>
          <a:blip r:embed="rId2" cstate="print"/>
          <a:srcRect l="16592" t="14246" r="41029" b="6250"/>
          <a:stretch>
            <a:fillRect/>
          </a:stretch>
        </p:blipFill>
        <p:spPr bwMode="auto">
          <a:xfrm>
            <a:off x="6443663" y="260350"/>
            <a:ext cx="2232025" cy="3141663"/>
          </a:xfrm>
          <a:prstGeom prst="rect">
            <a:avLst/>
          </a:prstGeom>
          <a:noFill/>
          <a:ln w="19050" cmpd="dbl">
            <a:solidFill>
              <a:schemeClr val="tx1"/>
            </a:solidFill>
            <a:miter lim="800000"/>
            <a:headEnd/>
            <a:tailEnd/>
          </a:ln>
        </p:spPr>
      </p:pic>
      <p:pic>
        <p:nvPicPr>
          <p:cNvPr id="13317" name="Picture 3"/>
          <p:cNvPicPr>
            <a:picLocks noChangeAspect="1" noChangeArrowheads="1"/>
          </p:cNvPicPr>
          <p:nvPr/>
        </p:nvPicPr>
        <p:blipFill>
          <a:blip r:embed="rId3" cstate="print"/>
          <a:srcRect l="16779" t="17969" r="42023" b="5704"/>
          <a:stretch>
            <a:fillRect/>
          </a:stretch>
        </p:blipFill>
        <p:spPr bwMode="auto">
          <a:xfrm>
            <a:off x="6443663" y="3573463"/>
            <a:ext cx="2232025" cy="3101975"/>
          </a:xfrm>
          <a:prstGeom prst="rect">
            <a:avLst/>
          </a:prstGeom>
          <a:noFill/>
          <a:ln w="19050" cmpd="tri">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274638"/>
            <a:ext cx="8435975" cy="490537"/>
          </a:xfrm>
        </p:spPr>
        <p:txBody>
          <a:bodyPr>
            <a:noAutofit/>
          </a:bodyPr>
          <a:lstStyle/>
          <a:p>
            <a:pPr algn="ctr" eaLnBrk="1" fontAlgn="auto" hangingPunct="1">
              <a:spcAft>
                <a:spcPts val="0"/>
              </a:spcAft>
              <a:defRPr/>
            </a:pPr>
            <a:r>
              <a:rPr lang="cs-CZ" sz="2800" b="1" dirty="0" smtClean="0"/>
              <a:t>Typické projekty v jednotlivých fichích</a:t>
            </a:r>
            <a:endParaRPr lang="en-US" sz="2800" b="1" dirty="0"/>
          </a:p>
        </p:txBody>
      </p:sp>
      <p:sp>
        <p:nvSpPr>
          <p:cNvPr id="3" name="Zástupný symbol pro obsah 2"/>
          <p:cNvSpPr>
            <a:spLocks noGrp="1"/>
          </p:cNvSpPr>
          <p:nvPr>
            <p:ph sz="quarter" idx="1"/>
          </p:nvPr>
        </p:nvSpPr>
        <p:spPr>
          <a:xfrm>
            <a:off x="457200" y="1052513"/>
            <a:ext cx="8229600" cy="5073650"/>
          </a:xfrm>
        </p:spPr>
        <p:txBody>
          <a:bodyPr>
            <a:normAutofit/>
          </a:bodyPr>
          <a:lstStyle/>
          <a:p>
            <a:pPr marL="274320" indent="-274320" eaLnBrk="1" fontAlgn="auto" hangingPunct="1">
              <a:spcAft>
                <a:spcPts val="0"/>
              </a:spcAft>
              <a:buFont typeface="Wingdings"/>
              <a:buNone/>
              <a:defRPr/>
            </a:pPr>
            <a:r>
              <a:rPr lang="cs-CZ" u="sng" dirty="0" smtClean="0">
                <a:effectLst>
                  <a:outerShdw blurRad="38100" dist="38100" dir="2700000" algn="tl">
                    <a:srgbClr val="000000">
                      <a:alpha val="43137"/>
                    </a:srgbClr>
                  </a:outerShdw>
                </a:effectLst>
              </a:rPr>
              <a:t>Fi</a:t>
            </a:r>
            <a:r>
              <a:rPr lang="en-US" u="sng" dirty="0" smtClean="0">
                <a:effectLst>
                  <a:outerShdw blurRad="38100" dist="38100" dir="2700000" algn="tl">
                    <a:srgbClr val="000000">
                      <a:alpha val="43137"/>
                    </a:srgbClr>
                  </a:outerShdw>
                </a:effectLst>
              </a:rPr>
              <a:t>che </a:t>
            </a:r>
            <a:r>
              <a:rPr lang="en-US" u="sng" dirty="0">
                <a:effectLst>
                  <a:outerShdw blurRad="38100" dist="38100" dir="2700000" algn="tl">
                    <a:srgbClr val="000000">
                      <a:alpha val="43137"/>
                    </a:srgbClr>
                  </a:outerShdw>
                </a:effectLst>
              </a:rPr>
              <a:t>č. </a:t>
            </a:r>
            <a:r>
              <a:rPr lang="cs-CZ" u="sng" dirty="0" smtClean="0">
                <a:effectLst>
                  <a:outerShdw blurRad="38100" dist="38100" dir="2700000" algn="tl">
                    <a:srgbClr val="000000">
                      <a:alpha val="43137"/>
                    </a:srgbClr>
                  </a:outerShdw>
                </a:effectLst>
              </a:rPr>
              <a:t>1 – Rozvoj zemědělského podnikání</a:t>
            </a:r>
          </a:p>
          <a:p>
            <a:pPr marL="457200" indent="-457200" eaLnBrk="1" fontAlgn="auto" hangingPunct="1">
              <a:spcAft>
                <a:spcPts val="0"/>
              </a:spcAft>
              <a:buFont typeface="Wingdings"/>
              <a:buNone/>
              <a:defRPr/>
            </a:pPr>
            <a:r>
              <a:rPr lang="cs-CZ" i="1" dirty="0" smtClean="0"/>
              <a:t>a) Nákup strojního vybavení</a:t>
            </a:r>
          </a:p>
          <a:p>
            <a:pPr marL="457200" indent="-457200" eaLnBrk="1" fontAlgn="auto" hangingPunct="1">
              <a:spcAft>
                <a:spcPts val="0"/>
              </a:spcAft>
              <a:buFont typeface="Wingdings"/>
              <a:buNone/>
              <a:defRPr/>
            </a:pPr>
            <a:endParaRPr lang="en-US" dirty="0"/>
          </a:p>
        </p:txBody>
      </p:sp>
      <p:pic>
        <p:nvPicPr>
          <p:cNvPr id="6" name="Obrázek 5" descr="P1040180.JPG"/>
          <p:cNvPicPr>
            <a:picLocks noChangeAspect="1"/>
          </p:cNvPicPr>
          <p:nvPr/>
        </p:nvPicPr>
        <p:blipFill>
          <a:blip r:embed="rId2" cstate="print"/>
          <a:stretch>
            <a:fillRect/>
          </a:stretch>
        </p:blipFill>
        <p:spPr>
          <a:xfrm>
            <a:off x="467544" y="2060848"/>
            <a:ext cx="291632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descr="ZDVít.JPG"/>
          <p:cNvPicPr>
            <a:picLocks noChangeAspect="1"/>
          </p:cNvPicPr>
          <p:nvPr/>
        </p:nvPicPr>
        <p:blipFill>
          <a:blip r:embed="rId3" cstate="print"/>
          <a:stretch>
            <a:fillRect/>
          </a:stretch>
        </p:blipFill>
        <p:spPr>
          <a:xfrm>
            <a:off x="4572000" y="2060848"/>
            <a:ext cx="2879812" cy="191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P1050348.JPG"/>
          <p:cNvPicPr>
            <a:picLocks noChangeAspect="1"/>
          </p:cNvPicPr>
          <p:nvPr/>
        </p:nvPicPr>
        <p:blipFill>
          <a:blip r:embed="rId4" cstate="print"/>
          <a:stretch>
            <a:fillRect/>
          </a:stretch>
        </p:blipFill>
        <p:spPr>
          <a:xfrm>
            <a:off x="1187624" y="4437112"/>
            <a:ext cx="2843808" cy="1895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7" name="TextovéPole 8"/>
          <p:cNvSpPr txBox="1">
            <a:spLocks noChangeArrowheads="1"/>
          </p:cNvSpPr>
          <p:nvPr/>
        </p:nvSpPr>
        <p:spPr bwMode="auto">
          <a:xfrm>
            <a:off x="539750" y="3573463"/>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Přihrnovač krmení</a:t>
            </a:r>
          </a:p>
        </p:txBody>
      </p:sp>
      <p:sp>
        <p:nvSpPr>
          <p:cNvPr id="15368" name="TextovéPole 9"/>
          <p:cNvSpPr txBox="1">
            <a:spLocks noChangeArrowheads="1"/>
          </p:cNvSpPr>
          <p:nvPr/>
        </p:nvSpPr>
        <p:spPr bwMode="auto">
          <a:xfrm>
            <a:off x="4643438" y="3573463"/>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Přepravník balíků</a:t>
            </a:r>
            <a:endParaRPr lang="cs-CZ" sz="2000" b="1" dirty="0">
              <a:solidFill>
                <a:srgbClr val="FFFF00"/>
              </a:solidFill>
              <a:latin typeface="Century Schoolbook" pitchFamily="18" charset="0"/>
            </a:endParaRPr>
          </a:p>
        </p:txBody>
      </p:sp>
      <p:sp>
        <p:nvSpPr>
          <p:cNvPr id="15369" name="TextovéPole 10"/>
          <p:cNvSpPr txBox="1">
            <a:spLocks noChangeArrowheads="1"/>
          </p:cNvSpPr>
          <p:nvPr/>
        </p:nvSpPr>
        <p:spPr bwMode="auto">
          <a:xfrm>
            <a:off x="1258888" y="5949950"/>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Motorový vozík</a:t>
            </a:r>
          </a:p>
        </p:txBody>
      </p:sp>
      <p:pic>
        <p:nvPicPr>
          <p:cNvPr id="12" name="Obrázek 11" descr="P1050508.JPG"/>
          <p:cNvPicPr>
            <a:picLocks noChangeAspect="1"/>
          </p:cNvPicPr>
          <p:nvPr/>
        </p:nvPicPr>
        <p:blipFill>
          <a:blip r:embed="rId5" cstate="print"/>
          <a:stretch>
            <a:fillRect/>
          </a:stretch>
        </p:blipFill>
        <p:spPr>
          <a:xfrm>
            <a:off x="5436096" y="4365104"/>
            <a:ext cx="2851768"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71" name="TextovéPole 12"/>
          <p:cNvSpPr txBox="1">
            <a:spLocks noChangeArrowheads="1"/>
          </p:cNvSpPr>
          <p:nvPr/>
        </p:nvSpPr>
        <p:spPr bwMode="auto">
          <a:xfrm>
            <a:off x="5508625" y="5876925"/>
            <a:ext cx="2735263"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Sušička obilí</a:t>
            </a:r>
            <a:endParaRPr lang="cs-CZ" sz="2000" b="1" dirty="0">
              <a:solidFill>
                <a:srgbClr val="FFFF00"/>
              </a:solidFill>
              <a:latin typeface="Century Schoolbook"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sah 2"/>
          <p:cNvSpPr>
            <a:spLocks noGrp="1"/>
          </p:cNvSpPr>
          <p:nvPr>
            <p:ph sz="quarter" idx="1"/>
          </p:nvPr>
        </p:nvSpPr>
        <p:spPr>
          <a:xfrm>
            <a:off x="457200" y="476250"/>
            <a:ext cx="8229600" cy="5832475"/>
          </a:xfrm>
        </p:spPr>
        <p:txBody>
          <a:bodyPr/>
          <a:lstStyle/>
          <a:p>
            <a:pPr marL="457200" indent="-457200" eaLnBrk="1" hangingPunct="1">
              <a:buFont typeface="Wingdings" pitchFamily="2" charset="2"/>
              <a:buNone/>
            </a:pPr>
            <a:r>
              <a:rPr lang="cs-CZ" i="1" dirty="0" smtClean="0"/>
              <a:t>b) Úpravy zemědělský prostorů</a:t>
            </a:r>
          </a:p>
          <a:p>
            <a:pPr marL="457200" indent="-457200" eaLnBrk="1" hangingPunct="1">
              <a:buFont typeface="Wingdings" pitchFamily="2" charset="2"/>
              <a:buNone/>
            </a:pPr>
            <a:endParaRPr lang="cs-CZ" dirty="0" smtClean="0"/>
          </a:p>
          <a:p>
            <a:pPr marL="457200" indent="-457200" eaLnBrk="1" hangingPunct="1">
              <a:buFont typeface="Wingdings" pitchFamily="2" charset="2"/>
              <a:buNone/>
            </a:pPr>
            <a:endParaRPr lang="en-US" dirty="0" smtClean="0"/>
          </a:p>
        </p:txBody>
      </p:sp>
      <p:pic>
        <p:nvPicPr>
          <p:cNvPr id="7" name="Obrázek 6" descr="P1040182.JPG"/>
          <p:cNvPicPr>
            <a:picLocks noChangeAspect="1"/>
          </p:cNvPicPr>
          <p:nvPr/>
        </p:nvPicPr>
        <p:blipFill>
          <a:blip r:embed="rId2" cstate="print"/>
          <a:stretch>
            <a:fillRect/>
          </a:stretch>
        </p:blipFill>
        <p:spPr>
          <a:xfrm>
            <a:off x="323528" y="1340768"/>
            <a:ext cx="2880320" cy="1920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P1050329.JPG"/>
          <p:cNvPicPr>
            <a:picLocks noChangeAspect="1"/>
          </p:cNvPicPr>
          <p:nvPr/>
        </p:nvPicPr>
        <p:blipFill>
          <a:blip r:embed="rId3" cstate="print"/>
          <a:stretch>
            <a:fillRect/>
          </a:stretch>
        </p:blipFill>
        <p:spPr>
          <a:xfrm>
            <a:off x="1187624" y="3861048"/>
            <a:ext cx="2951820" cy="1967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89" name="TextovéPole 9"/>
          <p:cNvSpPr txBox="1">
            <a:spLocks noChangeArrowheads="1"/>
          </p:cNvSpPr>
          <p:nvPr/>
        </p:nvSpPr>
        <p:spPr bwMode="auto">
          <a:xfrm>
            <a:off x="395288" y="285273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Oplocení pastvin</a:t>
            </a:r>
          </a:p>
        </p:txBody>
      </p:sp>
      <p:sp>
        <p:nvSpPr>
          <p:cNvPr id="16390" name="TextovéPole 10"/>
          <p:cNvSpPr txBox="1">
            <a:spLocks noChangeArrowheads="1"/>
          </p:cNvSpPr>
          <p:nvPr/>
        </p:nvSpPr>
        <p:spPr bwMode="auto">
          <a:xfrm>
            <a:off x="1331913" y="4581525"/>
            <a:ext cx="2735262"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Vybavení pro včelaře</a:t>
            </a:r>
          </a:p>
        </p:txBody>
      </p:sp>
      <p:pic>
        <p:nvPicPr>
          <p:cNvPr id="1026" name="Picture 2"/>
          <p:cNvPicPr>
            <a:picLocks noChangeAspect="1" noChangeArrowheads="1"/>
          </p:cNvPicPr>
          <p:nvPr/>
        </p:nvPicPr>
        <p:blipFill>
          <a:blip r:embed="rId4" cstate="print"/>
          <a:srcRect/>
          <a:stretch>
            <a:fillRect/>
          </a:stretch>
        </p:blipFill>
        <p:spPr bwMode="auto">
          <a:xfrm>
            <a:off x="4788024" y="1340768"/>
            <a:ext cx="2857957" cy="1901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2" name="TextovéPole 8"/>
          <p:cNvSpPr txBox="1">
            <a:spLocks noChangeArrowheads="1"/>
          </p:cNvSpPr>
          <p:nvPr/>
        </p:nvSpPr>
        <p:spPr bwMode="auto">
          <a:xfrm>
            <a:off x="4859338" y="285273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Vybavení mléčnice</a:t>
            </a:r>
          </a:p>
        </p:txBody>
      </p:sp>
      <p:pic>
        <p:nvPicPr>
          <p:cNvPr id="1027" name="Picture 3"/>
          <p:cNvPicPr>
            <a:picLocks noChangeAspect="1" noChangeArrowheads="1"/>
          </p:cNvPicPr>
          <p:nvPr/>
        </p:nvPicPr>
        <p:blipFill>
          <a:blip r:embed="rId5" cstate="print"/>
          <a:srcRect/>
          <a:stretch>
            <a:fillRect/>
          </a:stretch>
        </p:blipFill>
        <p:spPr bwMode="auto">
          <a:xfrm>
            <a:off x="5292080" y="3861048"/>
            <a:ext cx="2951596" cy="1963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4" name="TextovéPole 11"/>
          <p:cNvSpPr txBox="1">
            <a:spLocks noChangeArrowheads="1"/>
          </p:cNvSpPr>
          <p:nvPr/>
        </p:nvSpPr>
        <p:spPr bwMode="auto">
          <a:xfrm>
            <a:off x="5435600" y="5373688"/>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Rekonstrukce stájí</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a:spLocks noGrp="1"/>
          </p:cNvSpPr>
          <p:nvPr>
            <p:ph sz="quarter" idx="1"/>
          </p:nvPr>
        </p:nvSpPr>
        <p:spPr>
          <a:xfrm>
            <a:off x="457200" y="476250"/>
            <a:ext cx="8229600" cy="5905500"/>
          </a:xfrm>
        </p:spPr>
        <p:txBody>
          <a:bodyPr>
            <a:normAutofit/>
          </a:bodyPr>
          <a:lstStyle/>
          <a:p>
            <a:pPr marL="274320" indent="-274320" eaLnBrk="1" fontAlgn="auto" hangingPunct="1">
              <a:spcAft>
                <a:spcPts val="0"/>
              </a:spcAft>
              <a:buFont typeface="Wingdings"/>
              <a:buNone/>
              <a:defRPr/>
            </a:pPr>
            <a:r>
              <a:rPr lang="cs-CZ" u="sng" dirty="0" smtClean="0">
                <a:effectLst>
                  <a:outerShdw blurRad="38100" dist="38100" dir="2700000" algn="tl">
                    <a:srgbClr val="000000">
                      <a:alpha val="43137"/>
                    </a:srgbClr>
                  </a:outerShdw>
                </a:effectLst>
              </a:rPr>
              <a:t>Fi</a:t>
            </a:r>
            <a:r>
              <a:rPr lang="en-US" u="sng" dirty="0" smtClean="0">
                <a:effectLst>
                  <a:outerShdw blurRad="38100" dist="38100" dir="2700000" algn="tl">
                    <a:srgbClr val="000000">
                      <a:alpha val="43137"/>
                    </a:srgbClr>
                  </a:outerShdw>
                </a:effectLst>
              </a:rPr>
              <a:t>che </a:t>
            </a:r>
            <a:r>
              <a:rPr lang="en-US" u="sng" dirty="0">
                <a:effectLst>
                  <a:outerShdw blurRad="38100" dist="38100" dir="2700000" algn="tl">
                    <a:srgbClr val="000000">
                      <a:alpha val="43137"/>
                    </a:srgbClr>
                  </a:outerShdw>
                </a:effectLst>
              </a:rPr>
              <a:t>č. </a:t>
            </a:r>
            <a:r>
              <a:rPr lang="cs-CZ" u="sng" dirty="0" smtClean="0">
                <a:effectLst>
                  <a:outerShdw blurRad="38100" dist="38100" dir="2700000" algn="tl">
                    <a:srgbClr val="000000">
                      <a:alpha val="43137"/>
                    </a:srgbClr>
                  </a:outerShdw>
                </a:effectLst>
              </a:rPr>
              <a:t>2 – Lesní bohatství na Svitavsku</a:t>
            </a:r>
          </a:p>
          <a:p>
            <a:pPr marL="274320" indent="-274320" eaLnBrk="1" fontAlgn="auto" hangingPunct="1">
              <a:spcAft>
                <a:spcPts val="0"/>
              </a:spcAft>
              <a:buFont typeface="Wingdings"/>
              <a:buNone/>
              <a:defRPr/>
            </a:pPr>
            <a:endParaRPr lang="cs-CZ" u="sng" dirty="0" smtClean="0">
              <a:effectLst>
                <a:outerShdw blurRad="38100" dist="38100" dir="2700000" algn="tl">
                  <a:srgbClr val="000000">
                    <a:alpha val="43137"/>
                  </a:srgbClr>
                </a:outerShdw>
              </a:effectLst>
            </a:endParaRPr>
          </a:p>
          <a:p>
            <a:pPr marL="274320" indent="-274320" eaLnBrk="1" fontAlgn="auto" hangingPunct="1">
              <a:spcAft>
                <a:spcPts val="0"/>
              </a:spcAft>
              <a:buFont typeface="Wingdings"/>
              <a:buNone/>
              <a:defRPr/>
            </a:pPr>
            <a:r>
              <a:rPr lang="cs-CZ" u="sng" dirty="0" smtClean="0">
                <a:effectLst>
                  <a:outerShdw blurRad="38100" dist="38100" dir="2700000" algn="tl">
                    <a:srgbClr val="000000">
                      <a:alpha val="43137"/>
                    </a:srgbClr>
                  </a:outerShdw>
                </a:effectLst>
              </a:rPr>
              <a:t> </a:t>
            </a:r>
            <a:endParaRPr lang="en-US" dirty="0"/>
          </a:p>
        </p:txBody>
      </p:sp>
      <p:pic>
        <p:nvPicPr>
          <p:cNvPr id="8" name="Obrázek 7" descr="hron naviják.JPG"/>
          <p:cNvPicPr>
            <a:picLocks noChangeAspect="1"/>
          </p:cNvPicPr>
          <p:nvPr/>
        </p:nvPicPr>
        <p:blipFill>
          <a:blip r:embed="rId2" cstate="print"/>
          <a:stretch>
            <a:fillRect/>
          </a:stretch>
        </p:blipFill>
        <p:spPr>
          <a:xfrm>
            <a:off x="395536" y="1844824"/>
            <a:ext cx="4057494"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Obrázek 8" descr="traktor 024.jpg"/>
          <p:cNvPicPr>
            <a:picLocks noChangeAspect="1"/>
          </p:cNvPicPr>
          <p:nvPr/>
        </p:nvPicPr>
        <p:blipFill>
          <a:blip r:embed="rId3" cstate="print"/>
          <a:stretch>
            <a:fillRect/>
          </a:stretch>
        </p:blipFill>
        <p:spPr>
          <a:xfrm>
            <a:off x="5220072" y="1124744"/>
            <a:ext cx="3288365" cy="2466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Obrázek 9" descr="traktor 009.jpg"/>
          <p:cNvPicPr>
            <a:picLocks noChangeAspect="1"/>
          </p:cNvPicPr>
          <p:nvPr/>
        </p:nvPicPr>
        <p:blipFill>
          <a:blip r:embed="rId4" cstate="print"/>
          <a:stretch>
            <a:fillRect/>
          </a:stretch>
        </p:blipFill>
        <p:spPr>
          <a:xfrm>
            <a:off x="5220072" y="3933056"/>
            <a:ext cx="3323861" cy="249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4" name="TextovéPole 10"/>
          <p:cNvSpPr txBox="1">
            <a:spLocks noChangeArrowheads="1"/>
          </p:cNvSpPr>
          <p:nvPr/>
        </p:nvSpPr>
        <p:spPr bwMode="auto">
          <a:xfrm>
            <a:off x="971550" y="1844675"/>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Lesní naviják</a:t>
            </a:r>
          </a:p>
        </p:txBody>
      </p:sp>
      <p:sp>
        <p:nvSpPr>
          <p:cNvPr id="17415" name="TextovéPole 12"/>
          <p:cNvSpPr txBox="1">
            <a:spLocks noChangeArrowheads="1"/>
          </p:cNvSpPr>
          <p:nvPr/>
        </p:nvSpPr>
        <p:spPr bwMode="auto">
          <a:xfrm>
            <a:off x="5651500" y="3141663"/>
            <a:ext cx="2736850" cy="400050"/>
          </a:xfrm>
          <a:prstGeom prst="rect">
            <a:avLst/>
          </a:prstGeom>
          <a:noFill/>
          <a:ln w="9525">
            <a:noFill/>
            <a:miter lim="800000"/>
            <a:headEnd/>
            <a:tailEnd/>
          </a:ln>
        </p:spPr>
        <p:txBody>
          <a:bodyPr>
            <a:spAutoFit/>
          </a:bodyPr>
          <a:lstStyle/>
          <a:p>
            <a:pPr algn="ctr"/>
            <a:r>
              <a:rPr lang="cs-CZ" sz="2000" b="1" dirty="0">
                <a:solidFill>
                  <a:srgbClr val="FFFF00"/>
                </a:solidFill>
                <a:latin typeface="Arial Narrow" pitchFamily="34" charset="0"/>
              </a:rPr>
              <a:t>Vybavení do lesa</a:t>
            </a:r>
            <a:endParaRPr lang="cs-CZ" sz="2000" b="1" dirty="0">
              <a:solidFill>
                <a:srgbClr val="FFFF00"/>
              </a:solidFill>
              <a:latin typeface="Century Schoolbook" pitchFamily="18" charset="0"/>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4931</TotalTime>
  <Words>2503</Words>
  <Application>Microsoft Office PowerPoint</Application>
  <PresentationFormat>Předvádění na obrazovce (4:3)</PresentationFormat>
  <Paragraphs>505</Paragraphs>
  <Slides>55</Slides>
  <Notes>9</Notes>
  <HiddenSlides>0</HiddenSlides>
  <MMClips>0</MMClips>
  <ScaleCrop>false</ScaleCrop>
  <HeadingPairs>
    <vt:vector size="4" baseType="variant">
      <vt:variant>
        <vt:lpstr>Motiv</vt:lpstr>
      </vt:variant>
      <vt:variant>
        <vt:i4>1</vt:i4>
      </vt:variant>
      <vt:variant>
        <vt:lpstr>Nadpisy snímků</vt:lpstr>
      </vt:variant>
      <vt:variant>
        <vt:i4>55</vt:i4>
      </vt:variant>
    </vt:vector>
  </HeadingPairs>
  <TitlesOfParts>
    <vt:vector size="56" baseType="lpstr">
      <vt:lpstr>Arkýř</vt:lpstr>
      <vt:lpstr>VEŘEJNÉ PROJEDNÁNÍ   STRATEGIE KOMUNITNĚ VEDENÉHO ROZVOJE MAS SVITAVA  NA PROGRAMOVÉ OBDOBÍ  2014 – 2020   únor 2015</vt:lpstr>
      <vt:lpstr>Snímek 2</vt:lpstr>
      <vt:lpstr>MAS SVITAVA SE PŘEDSTAVUJE</vt:lpstr>
      <vt:lpstr>Partnerství v MAS</vt:lpstr>
      <vt:lpstr>Snímek 5</vt:lpstr>
      <vt:lpstr>Strategické plány </vt:lpstr>
      <vt:lpstr>Typické projekty v jednotlivých fichích</vt:lpstr>
      <vt:lpstr>Snímek 8</vt:lpstr>
      <vt:lpstr>Snímek 9</vt:lpstr>
      <vt:lpstr>Snímek 10</vt:lpstr>
      <vt:lpstr>Snímek 11</vt:lpstr>
      <vt:lpstr>Snímek 12</vt:lpstr>
      <vt:lpstr>Snímek 13</vt:lpstr>
      <vt:lpstr>Snímek 14</vt:lpstr>
      <vt:lpstr>Snímek 15</vt:lpstr>
      <vt:lpstr>Pravidla PRV upravená MAS pro jednotlivé Fiche </vt:lpstr>
      <vt:lpstr>Složení příjemců dotací</vt:lpstr>
      <vt:lpstr>Snímek 18</vt:lpstr>
      <vt:lpstr>Operační programy (OP) - tučně s přístupem pro MAS </vt:lpstr>
      <vt:lpstr>Snímek 20</vt:lpstr>
      <vt:lpstr>Systém financování rozvoje na území MAS</vt:lpstr>
      <vt:lpstr>   Co je IROP</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Program rozvoje venkova</vt:lpstr>
      <vt:lpstr>Operační program zaměstnanost</vt:lpstr>
      <vt:lpstr>Snímek 30</vt:lpstr>
      <vt:lpstr>Operační program  Životní prostředí</vt:lpstr>
      <vt:lpstr>Další vyhrazené zdroje financování – příjemcem MAS</vt:lpstr>
      <vt:lpstr>Snímek 33</vt:lpstr>
      <vt:lpstr>Odhad alokace pro MAS Svitava</vt:lpstr>
      <vt:lpstr>        Poznámky k výpočtům alokace:</vt:lpstr>
      <vt:lpstr>      Z NÁVRHU STRATEGIE MAS SVITAVA</vt:lpstr>
      <vt:lpstr>Snímek 37</vt:lpstr>
      <vt:lpstr>Priority strategie mas svitava </vt:lpstr>
      <vt:lpstr>Specifické cíle MAS Svitava</vt:lpstr>
      <vt:lpstr>Specifický cíl 1.1:  Rozvinout zemědělské i nezemědělské podnikání a vytvořit nová pracovní místa</vt:lpstr>
      <vt:lpstr>Snímek 41</vt:lpstr>
      <vt:lpstr>Specifický cíl 1.2:  Využít potenciál cestovního ruchu</vt:lpstr>
      <vt:lpstr>Specifický cíl 2.1:  Zvýšit kvalitu života obyvatel venkovského regionu</vt:lpstr>
      <vt:lpstr>Snímek 44</vt:lpstr>
      <vt:lpstr>Specifický cíl 2.2:  Zkvalitnit infrastrukturu  a zázemí pro zdravý a spokojený život v území</vt:lpstr>
      <vt:lpstr>Snímek 46</vt:lpstr>
      <vt:lpstr>  Specifický cíl 2.3:  Využít potenciál přírodního a kulturního dědictví území</vt:lpstr>
      <vt:lpstr>Specifický cíl 3.1:  Zlepšit ekologické charakteristiky krajiny</vt:lpstr>
      <vt:lpstr>Snímek 49</vt:lpstr>
      <vt:lpstr>Specifický cíl 4.1:  Partnerské vztahy, součinnost obcí a spolupráce MAS </vt:lpstr>
      <vt:lpstr>Specifický cíl 4.2: Posílení kapacit komunitně vedeného místního rozvoje za účelem zlepšení řídících a administrativních schopností MAS</vt:lpstr>
      <vt:lpstr>  POŽADAVEK K rozšíření dotací VENKOVU: </vt:lpstr>
      <vt:lpstr>Snímek 53</vt:lpstr>
      <vt:lpstr>Elektronická metodická podpora rozvojových dokumentů obcí</vt:lpstr>
      <vt:lpstr>Snímek 55</vt:lpstr>
    </vt:vector>
  </TitlesOfParts>
  <Company>MAS Svitava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Základní parametry a strategické dokumenty</dc:title>
  <dc:creator>Uzivatel</dc:creator>
  <cp:lastModifiedBy>Uživatel</cp:lastModifiedBy>
  <cp:revision>382</cp:revision>
  <dcterms:created xsi:type="dcterms:W3CDTF">2011-08-17T13:54:31Z</dcterms:created>
  <dcterms:modified xsi:type="dcterms:W3CDTF">2015-05-02T17:49:50Z</dcterms:modified>
</cp:coreProperties>
</file>